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57" r:id="rId3"/>
    <p:sldId id="265" r:id="rId4"/>
    <p:sldId id="258" r:id="rId5"/>
    <p:sldId id="266" r:id="rId6"/>
    <p:sldId id="267" r:id="rId7"/>
    <p:sldId id="268" r:id="rId8"/>
    <p:sldId id="269" r:id="rId9"/>
    <p:sldId id="271" r:id="rId10"/>
    <p:sldId id="287" r:id="rId11"/>
    <p:sldId id="270" r:id="rId12"/>
    <p:sldId id="272" r:id="rId13"/>
    <p:sldId id="261" r:id="rId14"/>
    <p:sldId id="278" r:id="rId15"/>
    <p:sldId id="274" r:id="rId16"/>
    <p:sldId id="275" r:id="rId17"/>
    <p:sldId id="276" r:id="rId18"/>
    <p:sldId id="277" r:id="rId19"/>
    <p:sldId id="288" r:id="rId20"/>
    <p:sldId id="279" r:id="rId21"/>
    <p:sldId id="291" r:id="rId22"/>
    <p:sldId id="290" r:id="rId23"/>
    <p:sldId id="282" r:id="rId24"/>
    <p:sldId id="283" r:id="rId25"/>
    <p:sldId id="280" r:id="rId26"/>
    <p:sldId id="281" r:id="rId27"/>
    <p:sldId id="289" r:id="rId28"/>
    <p:sldId id="284" r:id="rId29"/>
    <p:sldId id="263" r:id="rId30"/>
    <p:sldId id="285" r:id="rId31"/>
    <p:sldId id="286" r:id="rId32"/>
    <p:sldId id="264" r:id="rId33"/>
  </p:sldIdLst>
  <p:sldSz cx="9144000" cy="5143500" type="screen16x9"/>
  <p:notesSz cx="6858000" cy="9144000"/>
  <p:embeddedFontLst>
    <p:embeddedFont>
      <p:font typeface="Lato" panose="020B0604020202020204" charset="0"/>
      <p:regular r:id="rId35"/>
      <p:bold r:id="rId36"/>
      <p:italic r:id="rId37"/>
      <p:boldItalic r:id="rId38"/>
    </p:embeddedFont>
    <p:embeddedFont>
      <p:font typeface="Raleway"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4D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7.fntdata"/></Relationships>
</file>

<file path=ppt/media/image1.png>
</file>

<file path=ppt/media/image2.png>
</file>

<file path=ppt/media/image3.jpeg>
</file>

<file path=ppt/media/image4.png>
</file>

<file path=ppt/media/image5.png>
</file>

<file path=ppt/media/image6.pn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a3c8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200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416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17615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6fa3c898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6fa3c89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28287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6fa3c898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6fa3c89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7490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7655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59091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9126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62267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1192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56552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4744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02094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a3c89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a3c8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718159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81186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a3c89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a3c8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859205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a3c89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a3c8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30682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875689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c6fa3c89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c6fa3c89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06798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317984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c6fa3c898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c6fa3c89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73296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c6fa3c898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c6fa3c89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a3c89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a3c8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a3c8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a3c89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12257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8335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1816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9380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6fa3c89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49207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434D57"/>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pic>
        <p:nvPicPr>
          <p:cNvPr id="16" name="Google Shape;16;p2"/>
          <p:cNvPicPr preferRelativeResize="0"/>
          <p:nvPr/>
        </p:nvPicPr>
        <p:blipFill>
          <a:blip r:embed="rId2">
            <a:alphaModFix/>
          </a:blip>
          <a:stretch>
            <a:fillRect/>
          </a:stretch>
        </p:blipFill>
        <p:spPr>
          <a:xfrm>
            <a:off x="272800" y="4139900"/>
            <a:ext cx="714375" cy="8096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6"/>
        <p:cNvGrpSpPr/>
        <p:nvPr/>
      </p:nvGrpSpPr>
      <p:grpSpPr>
        <a:xfrm>
          <a:off x="0" y="0"/>
          <a:ext cx="0" cy="0"/>
          <a:chOff x="0" y="0"/>
          <a:chExt cx="0" cy="0"/>
        </a:xfrm>
      </p:grpSpPr>
      <p:cxnSp>
        <p:nvCxnSpPr>
          <p:cNvPr id="67" name="Google Shape;67;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8" name="Google Shape;68;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9" name="Google Shape;69;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1pPr>
            <a:lvl2pPr lvl="1"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2pPr>
            <a:lvl3pPr lvl="2"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3pPr>
            <a:lvl4pPr lvl="3"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4pPr>
            <a:lvl5pPr lvl="4"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5pPr>
            <a:lvl6pPr lvl="5"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6pPr>
            <a:lvl7pPr lvl="6"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7pPr>
            <a:lvl8pPr lvl="7"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8pPr>
            <a:lvl9pPr lvl="8" algn="ctr">
              <a:spcBef>
                <a:spcPts val="0"/>
              </a:spcBef>
              <a:spcAft>
                <a:spcPts val="0"/>
              </a:spcAft>
              <a:buClr>
                <a:srgbClr val="434D57"/>
              </a:buClr>
              <a:buSzPts val="9600"/>
              <a:buFont typeface="Lato"/>
              <a:buNone/>
              <a:defRPr sz="9600">
                <a:solidFill>
                  <a:srgbClr val="434D57"/>
                </a:solidFill>
                <a:latin typeface="Lato"/>
                <a:ea typeface="Lato"/>
                <a:cs typeface="Lato"/>
                <a:sym typeface="Lato"/>
              </a:defRPr>
            </a:lvl9pPr>
          </a:lstStyle>
          <a:p>
            <a:r>
              <a:t>xx%</a:t>
            </a:r>
          </a:p>
        </p:txBody>
      </p:sp>
      <p:sp>
        <p:nvSpPr>
          <p:cNvPr id="70" name="Google Shape;70;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71" name="Google Shape;7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pic>
        <p:nvPicPr>
          <p:cNvPr id="72" name="Google Shape;72;p11"/>
          <p:cNvPicPr preferRelativeResize="0"/>
          <p:nvPr/>
        </p:nvPicPr>
        <p:blipFill>
          <a:blip r:embed="rId2">
            <a:alphaModFix/>
          </a:blip>
          <a:stretch>
            <a:fillRect/>
          </a:stretch>
        </p:blipFill>
        <p:spPr>
          <a:xfrm>
            <a:off x="114600" y="4764950"/>
            <a:ext cx="347294" cy="3936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43B6C5"/>
        </a:solidFill>
        <a:effectLst/>
      </p:bgPr>
    </p:bg>
    <p:spTree>
      <p:nvGrpSpPr>
        <p:cNvPr id="1" name="Shape 17"/>
        <p:cNvGrpSpPr/>
        <p:nvPr/>
      </p:nvGrpSpPr>
      <p:grpSpPr>
        <a:xfrm>
          <a:off x="0" y="0"/>
          <a:ext cx="0" cy="0"/>
          <a:chOff x="0" y="0"/>
          <a:chExt cx="0" cy="0"/>
        </a:xfrm>
      </p:grpSpPr>
      <p:cxnSp>
        <p:nvCxnSpPr>
          <p:cNvPr id="18" name="Google Shape;18;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9" name="Google Shape;19;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20" name="Google Shape;20;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1" name="Google Shape;21;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cxnSp>
        <p:nvCxnSpPr>
          <p:cNvPr id="23" name="Google Shape;23;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4" name="Google Shape;24;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5" name="Google Shape;25;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6" name="Google Shape;26;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Clr>
                <a:srgbClr val="43B6C5"/>
              </a:buClr>
              <a:buSzPts val="3000"/>
              <a:buNone/>
              <a:defRPr>
                <a:solidFill>
                  <a:srgbClr val="43B6C5"/>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rgbClr val="434D57"/>
              </a:buClr>
              <a:buSzPts val="1800"/>
              <a:buChar char="●"/>
              <a:defRPr>
                <a:solidFill>
                  <a:srgbClr val="434D57"/>
                </a:solidFill>
              </a:defRPr>
            </a:lvl1pPr>
            <a:lvl2pPr marL="914400" lvl="1" indent="-317500">
              <a:spcBef>
                <a:spcPts val="1600"/>
              </a:spcBef>
              <a:spcAft>
                <a:spcPts val="0"/>
              </a:spcAft>
              <a:buClr>
                <a:srgbClr val="434D57"/>
              </a:buClr>
              <a:buSzPts val="1400"/>
              <a:buChar char="○"/>
              <a:defRPr>
                <a:solidFill>
                  <a:srgbClr val="434D57"/>
                </a:solidFill>
              </a:defRPr>
            </a:lvl2pPr>
            <a:lvl3pPr marL="1371600" lvl="2" indent="-317500">
              <a:spcBef>
                <a:spcPts val="1600"/>
              </a:spcBef>
              <a:spcAft>
                <a:spcPts val="0"/>
              </a:spcAft>
              <a:buClr>
                <a:srgbClr val="434D57"/>
              </a:buClr>
              <a:buSzPts val="1400"/>
              <a:buChar char="■"/>
              <a:defRPr>
                <a:solidFill>
                  <a:srgbClr val="434D57"/>
                </a:solidFill>
              </a:defRPr>
            </a:lvl3pPr>
            <a:lvl4pPr marL="1828800" lvl="3" indent="-317500">
              <a:spcBef>
                <a:spcPts val="1600"/>
              </a:spcBef>
              <a:spcAft>
                <a:spcPts val="0"/>
              </a:spcAft>
              <a:buClr>
                <a:srgbClr val="434D57"/>
              </a:buClr>
              <a:buSzPts val="1400"/>
              <a:buChar char="●"/>
              <a:defRPr>
                <a:solidFill>
                  <a:srgbClr val="434D57"/>
                </a:solidFill>
              </a:defRPr>
            </a:lvl4pPr>
            <a:lvl5pPr marL="2286000" lvl="4" indent="-317500">
              <a:spcBef>
                <a:spcPts val="1600"/>
              </a:spcBef>
              <a:spcAft>
                <a:spcPts val="0"/>
              </a:spcAft>
              <a:buClr>
                <a:srgbClr val="434D57"/>
              </a:buClr>
              <a:buSzPts val="1400"/>
              <a:buChar char="○"/>
              <a:defRPr>
                <a:solidFill>
                  <a:srgbClr val="434D57"/>
                </a:solidFill>
              </a:defRPr>
            </a:lvl5pPr>
            <a:lvl6pPr marL="2743200" lvl="5" indent="-317500">
              <a:spcBef>
                <a:spcPts val="1600"/>
              </a:spcBef>
              <a:spcAft>
                <a:spcPts val="0"/>
              </a:spcAft>
              <a:buClr>
                <a:srgbClr val="434D57"/>
              </a:buClr>
              <a:buSzPts val="1400"/>
              <a:buChar char="■"/>
              <a:defRPr>
                <a:solidFill>
                  <a:srgbClr val="434D57"/>
                </a:solidFill>
              </a:defRPr>
            </a:lvl6pPr>
            <a:lvl7pPr marL="3200400" lvl="6" indent="-317500">
              <a:spcBef>
                <a:spcPts val="1600"/>
              </a:spcBef>
              <a:spcAft>
                <a:spcPts val="0"/>
              </a:spcAft>
              <a:buClr>
                <a:srgbClr val="434D57"/>
              </a:buClr>
              <a:buSzPts val="1400"/>
              <a:buChar char="●"/>
              <a:defRPr>
                <a:solidFill>
                  <a:srgbClr val="434D57"/>
                </a:solidFill>
              </a:defRPr>
            </a:lvl7pPr>
            <a:lvl8pPr marL="3657600" lvl="7" indent="-317500">
              <a:spcBef>
                <a:spcPts val="1600"/>
              </a:spcBef>
              <a:spcAft>
                <a:spcPts val="0"/>
              </a:spcAft>
              <a:buClr>
                <a:srgbClr val="434D57"/>
              </a:buClr>
              <a:buSzPts val="1400"/>
              <a:buChar char="○"/>
              <a:defRPr>
                <a:solidFill>
                  <a:srgbClr val="434D57"/>
                </a:solidFill>
              </a:defRPr>
            </a:lvl8pPr>
            <a:lvl9pPr marL="4114800" lvl="8" indent="-317500">
              <a:spcBef>
                <a:spcPts val="1600"/>
              </a:spcBef>
              <a:spcAft>
                <a:spcPts val="1600"/>
              </a:spcAft>
              <a:buClr>
                <a:srgbClr val="434D57"/>
              </a:buClr>
              <a:buSzPts val="1400"/>
              <a:buChar char="■"/>
              <a:defRPr>
                <a:solidFill>
                  <a:srgbClr val="434D57"/>
                </a:solidFill>
              </a:defRPr>
            </a:lvl9pPr>
          </a:lstStyle>
          <a:p>
            <a:endParaRPr/>
          </a:p>
        </p:txBody>
      </p:sp>
      <p:sp>
        <p:nvSpPr>
          <p:cNvPr id="28" name="Google Shape;28;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pic>
        <p:nvPicPr>
          <p:cNvPr id="29" name="Google Shape;29;p4"/>
          <p:cNvPicPr preferRelativeResize="0"/>
          <p:nvPr/>
        </p:nvPicPr>
        <p:blipFill>
          <a:blip r:embed="rId2">
            <a:alphaModFix/>
          </a:blip>
          <a:stretch>
            <a:fillRect/>
          </a:stretch>
        </p:blipFill>
        <p:spPr>
          <a:xfrm>
            <a:off x="14744" y="4650313"/>
            <a:ext cx="1368894" cy="4841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cxnSp>
        <p:nvCxnSpPr>
          <p:cNvPr id="31" name="Google Shape;31;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2" name="Google Shape;32;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3" name="Google Shape;33;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4" name="Google Shape;34;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Clr>
                <a:srgbClr val="43B6C5"/>
              </a:buClr>
              <a:buSzPts val="3000"/>
              <a:buNone/>
              <a:defRPr>
                <a:solidFill>
                  <a:srgbClr val="43B6C5"/>
                </a:solidFill>
              </a:defRPr>
            </a:lvl1pPr>
            <a:lvl2pPr lvl="1">
              <a:spcBef>
                <a:spcPts val="0"/>
              </a:spcBef>
              <a:spcAft>
                <a:spcPts val="0"/>
              </a:spcAft>
              <a:buClr>
                <a:srgbClr val="43B6C5"/>
              </a:buClr>
              <a:buSzPts val="3000"/>
              <a:buNone/>
              <a:defRPr>
                <a:solidFill>
                  <a:srgbClr val="43B6C5"/>
                </a:solidFill>
              </a:defRPr>
            </a:lvl2pPr>
            <a:lvl3pPr lvl="2">
              <a:spcBef>
                <a:spcPts val="0"/>
              </a:spcBef>
              <a:spcAft>
                <a:spcPts val="0"/>
              </a:spcAft>
              <a:buClr>
                <a:srgbClr val="43B6C5"/>
              </a:buClr>
              <a:buSzPts val="3000"/>
              <a:buNone/>
              <a:defRPr>
                <a:solidFill>
                  <a:srgbClr val="43B6C5"/>
                </a:solidFill>
              </a:defRPr>
            </a:lvl3pPr>
            <a:lvl4pPr lvl="3">
              <a:spcBef>
                <a:spcPts val="0"/>
              </a:spcBef>
              <a:spcAft>
                <a:spcPts val="0"/>
              </a:spcAft>
              <a:buClr>
                <a:srgbClr val="43B6C5"/>
              </a:buClr>
              <a:buSzPts val="3000"/>
              <a:buNone/>
              <a:defRPr>
                <a:solidFill>
                  <a:srgbClr val="43B6C5"/>
                </a:solidFill>
              </a:defRPr>
            </a:lvl4pPr>
            <a:lvl5pPr lvl="4">
              <a:spcBef>
                <a:spcPts val="0"/>
              </a:spcBef>
              <a:spcAft>
                <a:spcPts val="0"/>
              </a:spcAft>
              <a:buClr>
                <a:srgbClr val="43B6C5"/>
              </a:buClr>
              <a:buSzPts val="3000"/>
              <a:buNone/>
              <a:defRPr>
                <a:solidFill>
                  <a:srgbClr val="43B6C5"/>
                </a:solidFill>
              </a:defRPr>
            </a:lvl5pPr>
            <a:lvl6pPr lvl="5">
              <a:spcBef>
                <a:spcPts val="0"/>
              </a:spcBef>
              <a:spcAft>
                <a:spcPts val="0"/>
              </a:spcAft>
              <a:buClr>
                <a:srgbClr val="43B6C5"/>
              </a:buClr>
              <a:buSzPts val="3000"/>
              <a:buNone/>
              <a:defRPr>
                <a:solidFill>
                  <a:srgbClr val="43B6C5"/>
                </a:solidFill>
              </a:defRPr>
            </a:lvl6pPr>
            <a:lvl7pPr lvl="6">
              <a:spcBef>
                <a:spcPts val="0"/>
              </a:spcBef>
              <a:spcAft>
                <a:spcPts val="0"/>
              </a:spcAft>
              <a:buClr>
                <a:srgbClr val="43B6C5"/>
              </a:buClr>
              <a:buSzPts val="3000"/>
              <a:buNone/>
              <a:defRPr>
                <a:solidFill>
                  <a:srgbClr val="43B6C5"/>
                </a:solidFill>
              </a:defRPr>
            </a:lvl7pPr>
            <a:lvl8pPr lvl="7">
              <a:spcBef>
                <a:spcPts val="0"/>
              </a:spcBef>
              <a:spcAft>
                <a:spcPts val="0"/>
              </a:spcAft>
              <a:buClr>
                <a:srgbClr val="43B6C5"/>
              </a:buClr>
              <a:buSzPts val="3000"/>
              <a:buNone/>
              <a:defRPr>
                <a:solidFill>
                  <a:srgbClr val="43B6C5"/>
                </a:solidFill>
              </a:defRPr>
            </a:lvl8pPr>
            <a:lvl9pPr lvl="8">
              <a:spcBef>
                <a:spcPts val="0"/>
              </a:spcBef>
              <a:spcAft>
                <a:spcPts val="0"/>
              </a:spcAft>
              <a:buClr>
                <a:srgbClr val="43B6C5"/>
              </a:buClr>
              <a:buSzPts val="3000"/>
              <a:buNone/>
              <a:defRPr>
                <a:solidFill>
                  <a:srgbClr val="43B6C5"/>
                </a:solidFill>
              </a:defRPr>
            </a:lvl9pPr>
          </a:lstStyle>
          <a:p>
            <a:endParaRPr/>
          </a:p>
        </p:txBody>
      </p:sp>
      <p:sp>
        <p:nvSpPr>
          <p:cNvPr id="35" name="Google Shape;35;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434D57"/>
              </a:buClr>
              <a:buSzPts val="1400"/>
              <a:buChar char="●"/>
              <a:defRPr sz="1400">
                <a:solidFill>
                  <a:srgbClr val="434D57"/>
                </a:solidFill>
              </a:defRPr>
            </a:lvl1pPr>
            <a:lvl2pPr marL="914400" lvl="1" indent="-304800">
              <a:spcBef>
                <a:spcPts val="1600"/>
              </a:spcBef>
              <a:spcAft>
                <a:spcPts val="0"/>
              </a:spcAft>
              <a:buClr>
                <a:srgbClr val="434D57"/>
              </a:buClr>
              <a:buSzPts val="1200"/>
              <a:buChar char="○"/>
              <a:defRPr sz="1200">
                <a:solidFill>
                  <a:srgbClr val="434D57"/>
                </a:solidFill>
              </a:defRPr>
            </a:lvl2pPr>
            <a:lvl3pPr marL="1371600" lvl="2" indent="-304800">
              <a:spcBef>
                <a:spcPts val="1600"/>
              </a:spcBef>
              <a:spcAft>
                <a:spcPts val="0"/>
              </a:spcAft>
              <a:buClr>
                <a:srgbClr val="434D57"/>
              </a:buClr>
              <a:buSzPts val="1200"/>
              <a:buChar char="■"/>
              <a:defRPr sz="1200">
                <a:solidFill>
                  <a:srgbClr val="434D57"/>
                </a:solidFill>
              </a:defRPr>
            </a:lvl3pPr>
            <a:lvl4pPr marL="1828800" lvl="3" indent="-304800">
              <a:spcBef>
                <a:spcPts val="1600"/>
              </a:spcBef>
              <a:spcAft>
                <a:spcPts val="0"/>
              </a:spcAft>
              <a:buClr>
                <a:srgbClr val="434D57"/>
              </a:buClr>
              <a:buSzPts val="1200"/>
              <a:buChar char="●"/>
              <a:defRPr sz="1200">
                <a:solidFill>
                  <a:srgbClr val="434D57"/>
                </a:solidFill>
              </a:defRPr>
            </a:lvl4pPr>
            <a:lvl5pPr marL="2286000" lvl="4" indent="-304800">
              <a:spcBef>
                <a:spcPts val="1600"/>
              </a:spcBef>
              <a:spcAft>
                <a:spcPts val="0"/>
              </a:spcAft>
              <a:buClr>
                <a:srgbClr val="434D57"/>
              </a:buClr>
              <a:buSzPts val="1200"/>
              <a:buChar char="○"/>
              <a:defRPr sz="1200">
                <a:solidFill>
                  <a:srgbClr val="434D57"/>
                </a:solidFill>
              </a:defRPr>
            </a:lvl5pPr>
            <a:lvl6pPr marL="2743200" lvl="5" indent="-304800">
              <a:spcBef>
                <a:spcPts val="1600"/>
              </a:spcBef>
              <a:spcAft>
                <a:spcPts val="0"/>
              </a:spcAft>
              <a:buClr>
                <a:srgbClr val="434D57"/>
              </a:buClr>
              <a:buSzPts val="1200"/>
              <a:buChar char="■"/>
              <a:defRPr sz="1200">
                <a:solidFill>
                  <a:srgbClr val="434D57"/>
                </a:solidFill>
              </a:defRPr>
            </a:lvl6pPr>
            <a:lvl7pPr marL="3200400" lvl="6" indent="-304800">
              <a:spcBef>
                <a:spcPts val="1600"/>
              </a:spcBef>
              <a:spcAft>
                <a:spcPts val="0"/>
              </a:spcAft>
              <a:buClr>
                <a:srgbClr val="434D57"/>
              </a:buClr>
              <a:buSzPts val="1200"/>
              <a:buChar char="●"/>
              <a:defRPr sz="1200">
                <a:solidFill>
                  <a:srgbClr val="434D57"/>
                </a:solidFill>
              </a:defRPr>
            </a:lvl7pPr>
            <a:lvl8pPr marL="3657600" lvl="7" indent="-304800">
              <a:spcBef>
                <a:spcPts val="1600"/>
              </a:spcBef>
              <a:spcAft>
                <a:spcPts val="0"/>
              </a:spcAft>
              <a:buClr>
                <a:srgbClr val="434D57"/>
              </a:buClr>
              <a:buSzPts val="1200"/>
              <a:buChar char="○"/>
              <a:defRPr sz="1200">
                <a:solidFill>
                  <a:srgbClr val="434D57"/>
                </a:solidFill>
              </a:defRPr>
            </a:lvl8pPr>
            <a:lvl9pPr marL="4114800" lvl="8" indent="-304800">
              <a:spcBef>
                <a:spcPts val="1600"/>
              </a:spcBef>
              <a:spcAft>
                <a:spcPts val="1600"/>
              </a:spcAft>
              <a:buClr>
                <a:srgbClr val="434D57"/>
              </a:buClr>
              <a:buSzPts val="1200"/>
              <a:buChar char="■"/>
              <a:defRPr sz="1200">
                <a:solidFill>
                  <a:srgbClr val="434D57"/>
                </a:solidFill>
              </a:defRPr>
            </a:lvl9pPr>
          </a:lstStyle>
          <a:p>
            <a:endParaRPr/>
          </a:p>
        </p:txBody>
      </p:sp>
      <p:sp>
        <p:nvSpPr>
          <p:cNvPr id="36" name="Google Shape;36;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434D57"/>
              </a:buClr>
              <a:buSzPts val="1400"/>
              <a:buChar char="●"/>
              <a:defRPr sz="1400">
                <a:solidFill>
                  <a:srgbClr val="434D57"/>
                </a:solidFill>
              </a:defRPr>
            </a:lvl1pPr>
            <a:lvl2pPr marL="914400" lvl="1" indent="-304800">
              <a:spcBef>
                <a:spcPts val="1600"/>
              </a:spcBef>
              <a:spcAft>
                <a:spcPts val="0"/>
              </a:spcAft>
              <a:buClr>
                <a:srgbClr val="434D57"/>
              </a:buClr>
              <a:buSzPts val="1200"/>
              <a:buChar char="○"/>
              <a:defRPr sz="1200">
                <a:solidFill>
                  <a:srgbClr val="434D57"/>
                </a:solidFill>
              </a:defRPr>
            </a:lvl2pPr>
            <a:lvl3pPr marL="1371600" lvl="2" indent="-304800">
              <a:spcBef>
                <a:spcPts val="1600"/>
              </a:spcBef>
              <a:spcAft>
                <a:spcPts val="0"/>
              </a:spcAft>
              <a:buClr>
                <a:srgbClr val="434D57"/>
              </a:buClr>
              <a:buSzPts val="1200"/>
              <a:buChar char="■"/>
              <a:defRPr sz="1200">
                <a:solidFill>
                  <a:srgbClr val="434D57"/>
                </a:solidFill>
              </a:defRPr>
            </a:lvl3pPr>
            <a:lvl4pPr marL="1828800" lvl="3" indent="-304800">
              <a:spcBef>
                <a:spcPts val="1600"/>
              </a:spcBef>
              <a:spcAft>
                <a:spcPts val="0"/>
              </a:spcAft>
              <a:buClr>
                <a:srgbClr val="434D57"/>
              </a:buClr>
              <a:buSzPts val="1200"/>
              <a:buChar char="●"/>
              <a:defRPr sz="1200">
                <a:solidFill>
                  <a:srgbClr val="434D57"/>
                </a:solidFill>
              </a:defRPr>
            </a:lvl4pPr>
            <a:lvl5pPr marL="2286000" lvl="4" indent="-304800">
              <a:spcBef>
                <a:spcPts val="1600"/>
              </a:spcBef>
              <a:spcAft>
                <a:spcPts val="0"/>
              </a:spcAft>
              <a:buClr>
                <a:srgbClr val="434D57"/>
              </a:buClr>
              <a:buSzPts val="1200"/>
              <a:buChar char="○"/>
              <a:defRPr sz="1200">
                <a:solidFill>
                  <a:srgbClr val="434D57"/>
                </a:solidFill>
              </a:defRPr>
            </a:lvl5pPr>
            <a:lvl6pPr marL="2743200" lvl="5" indent="-304800">
              <a:spcBef>
                <a:spcPts val="1600"/>
              </a:spcBef>
              <a:spcAft>
                <a:spcPts val="0"/>
              </a:spcAft>
              <a:buClr>
                <a:srgbClr val="434D57"/>
              </a:buClr>
              <a:buSzPts val="1200"/>
              <a:buChar char="■"/>
              <a:defRPr sz="1200">
                <a:solidFill>
                  <a:srgbClr val="434D57"/>
                </a:solidFill>
              </a:defRPr>
            </a:lvl6pPr>
            <a:lvl7pPr marL="3200400" lvl="6" indent="-304800">
              <a:spcBef>
                <a:spcPts val="1600"/>
              </a:spcBef>
              <a:spcAft>
                <a:spcPts val="0"/>
              </a:spcAft>
              <a:buClr>
                <a:srgbClr val="434D57"/>
              </a:buClr>
              <a:buSzPts val="1200"/>
              <a:buChar char="●"/>
              <a:defRPr sz="1200">
                <a:solidFill>
                  <a:srgbClr val="434D57"/>
                </a:solidFill>
              </a:defRPr>
            </a:lvl7pPr>
            <a:lvl8pPr marL="3657600" lvl="7" indent="-304800">
              <a:spcBef>
                <a:spcPts val="1600"/>
              </a:spcBef>
              <a:spcAft>
                <a:spcPts val="0"/>
              </a:spcAft>
              <a:buClr>
                <a:srgbClr val="434D57"/>
              </a:buClr>
              <a:buSzPts val="1200"/>
              <a:buChar char="○"/>
              <a:defRPr sz="1200">
                <a:solidFill>
                  <a:srgbClr val="434D57"/>
                </a:solidFill>
              </a:defRPr>
            </a:lvl8pPr>
            <a:lvl9pPr marL="4114800" lvl="8" indent="-304800">
              <a:spcBef>
                <a:spcPts val="1600"/>
              </a:spcBef>
              <a:spcAft>
                <a:spcPts val="1600"/>
              </a:spcAft>
              <a:buClr>
                <a:srgbClr val="434D57"/>
              </a:buClr>
              <a:buSzPts val="1200"/>
              <a:buChar char="■"/>
              <a:defRPr sz="1200">
                <a:solidFill>
                  <a:srgbClr val="434D57"/>
                </a:solidFill>
              </a:defRPr>
            </a:lvl9pPr>
          </a:lstStyle>
          <a:p>
            <a:endParaRPr/>
          </a:p>
        </p:txBody>
      </p:sp>
      <p:sp>
        <p:nvSpPr>
          <p:cNvPr id="37" name="Google Shape;37;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pic>
        <p:nvPicPr>
          <p:cNvPr id="38" name="Google Shape;38;p5"/>
          <p:cNvPicPr preferRelativeResize="0"/>
          <p:nvPr/>
        </p:nvPicPr>
        <p:blipFill>
          <a:blip r:embed="rId2">
            <a:alphaModFix/>
          </a:blip>
          <a:stretch>
            <a:fillRect/>
          </a:stretch>
        </p:blipFill>
        <p:spPr>
          <a:xfrm>
            <a:off x="14744" y="4650313"/>
            <a:ext cx="1368894" cy="4841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a:spcBef>
                <a:spcPts val="0"/>
              </a:spcBef>
              <a:spcAft>
                <a:spcPts val="0"/>
              </a:spcAft>
              <a:buClr>
                <a:srgbClr val="434D57"/>
              </a:buClr>
              <a:buSzPts val="3000"/>
              <a:buNone/>
              <a:defRPr>
                <a:solidFill>
                  <a:srgbClr val="434D57"/>
                </a:solidFill>
              </a:defRPr>
            </a:lvl1pPr>
            <a:lvl2pPr lvl="1">
              <a:spcBef>
                <a:spcPts val="0"/>
              </a:spcBef>
              <a:spcAft>
                <a:spcPts val="0"/>
              </a:spcAft>
              <a:buClr>
                <a:srgbClr val="434D57"/>
              </a:buClr>
              <a:buSzPts val="3000"/>
              <a:buNone/>
              <a:defRPr>
                <a:solidFill>
                  <a:srgbClr val="434D57"/>
                </a:solidFill>
              </a:defRPr>
            </a:lvl2pPr>
            <a:lvl3pPr lvl="2">
              <a:spcBef>
                <a:spcPts val="0"/>
              </a:spcBef>
              <a:spcAft>
                <a:spcPts val="0"/>
              </a:spcAft>
              <a:buClr>
                <a:srgbClr val="434D57"/>
              </a:buClr>
              <a:buSzPts val="3000"/>
              <a:buNone/>
              <a:defRPr>
                <a:solidFill>
                  <a:srgbClr val="434D57"/>
                </a:solidFill>
              </a:defRPr>
            </a:lvl3pPr>
            <a:lvl4pPr lvl="3">
              <a:spcBef>
                <a:spcPts val="0"/>
              </a:spcBef>
              <a:spcAft>
                <a:spcPts val="0"/>
              </a:spcAft>
              <a:buClr>
                <a:srgbClr val="434D57"/>
              </a:buClr>
              <a:buSzPts val="3000"/>
              <a:buNone/>
              <a:defRPr>
                <a:solidFill>
                  <a:srgbClr val="434D57"/>
                </a:solidFill>
              </a:defRPr>
            </a:lvl4pPr>
            <a:lvl5pPr lvl="4">
              <a:spcBef>
                <a:spcPts val="0"/>
              </a:spcBef>
              <a:spcAft>
                <a:spcPts val="0"/>
              </a:spcAft>
              <a:buClr>
                <a:srgbClr val="434D57"/>
              </a:buClr>
              <a:buSzPts val="3000"/>
              <a:buNone/>
              <a:defRPr>
                <a:solidFill>
                  <a:srgbClr val="434D57"/>
                </a:solidFill>
              </a:defRPr>
            </a:lvl5pPr>
            <a:lvl6pPr lvl="5">
              <a:spcBef>
                <a:spcPts val="0"/>
              </a:spcBef>
              <a:spcAft>
                <a:spcPts val="0"/>
              </a:spcAft>
              <a:buClr>
                <a:srgbClr val="434D57"/>
              </a:buClr>
              <a:buSzPts val="3000"/>
              <a:buNone/>
              <a:defRPr>
                <a:solidFill>
                  <a:srgbClr val="434D57"/>
                </a:solidFill>
              </a:defRPr>
            </a:lvl6pPr>
            <a:lvl7pPr lvl="6">
              <a:spcBef>
                <a:spcPts val="0"/>
              </a:spcBef>
              <a:spcAft>
                <a:spcPts val="0"/>
              </a:spcAft>
              <a:buClr>
                <a:srgbClr val="434D57"/>
              </a:buClr>
              <a:buSzPts val="3000"/>
              <a:buNone/>
              <a:defRPr>
                <a:solidFill>
                  <a:srgbClr val="434D57"/>
                </a:solidFill>
              </a:defRPr>
            </a:lvl7pPr>
            <a:lvl8pPr lvl="7">
              <a:spcBef>
                <a:spcPts val="0"/>
              </a:spcBef>
              <a:spcAft>
                <a:spcPts val="0"/>
              </a:spcAft>
              <a:buClr>
                <a:srgbClr val="434D57"/>
              </a:buClr>
              <a:buSzPts val="3000"/>
              <a:buNone/>
              <a:defRPr>
                <a:solidFill>
                  <a:srgbClr val="434D57"/>
                </a:solidFill>
              </a:defRPr>
            </a:lvl8pPr>
            <a:lvl9pPr lvl="8">
              <a:spcBef>
                <a:spcPts val="0"/>
              </a:spcBef>
              <a:spcAft>
                <a:spcPts val="0"/>
              </a:spcAft>
              <a:buClr>
                <a:srgbClr val="434D57"/>
              </a:buClr>
              <a:buSzPts val="3000"/>
              <a:buNone/>
              <a:defRPr>
                <a:solidFill>
                  <a:srgbClr val="434D57"/>
                </a:solidFill>
              </a:defRPr>
            </a:lvl9pPr>
          </a:lstStyle>
          <a:p>
            <a:endParaRPr/>
          </a:p>
        </p:txBody>
      </p:sp>
      <p:sp>
        <p:nvSpPr>
          <p:cNvPr id="41" name="Google Shape;41;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pic>
        <p:nvPicPr>
          <p:cNvPr id="42" name="Google Shape;42;p6"/>
          <p:cNvPicPr preferRelativeResize="0"/>
          <p:nvPr/>
        </p:nvPicPr>
        <p:blipFill>
          <a:blip r:embed="rId2">
            <a:alphaModFix/>
          </a:blip>
          <a:stretch>
            <a:fillRect/>
          </a:stretch>
        </p:blipFill>
        <p:spPr>
          <a:xfrm>
            <a:off x="14744" y="4650313"/>
            <a:ext cx="1368894" cy="4841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cxnSp>
        <p:nvCxnSpPr>
          <p:cNvPr id="44" name="Google Shape;44;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5" name="Google Shape;45;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Clr>
                <a:srgbClr val="43B6C5"/>
              </a:buClr>
              <a:buSzPts val="2400"/>
              <a:buNone/>
              <a:defRPr sz="2400">
                <a:solidFill>
                  <a:srgbClr val="43B6C5"/>
                </a:solidFill>
              </a:defRPr>
            </a:lvl1pPr>
            <a:lvl2pPr lvl="1">
              <a:spcBef>
                <a:spcPts val="0"/>
              </a:spcBef>
              <a:spcAft>
                <a:spcPts val="0"/>
              </a:spcAft>
              <a:buClr>
                <a:srgbClr val="43B6C5"/>
              </a:buClr>
              <a:buSzPts val="2400"/>
              <a:buNone/>
              <a:defRPr sz="2400">
                <a:solidFill>
                  <a:srgbClr val="43B6C5"/>
                </a:solidFill>
              </a:defRPr>
            </a:lvl2pPr>
            <a:lvl3pPr lvl="2">
              <a:spcBef>
                <a:spcPts val="0"/>
              </a:spcBef>
              <a:spcAft>
                <a:spcPts val="0"/>
              </a:spcAft>
              <a:buClr>
                <a:srgbClr val="43B6C5"/>
              </a:buClr>
              <a:buSzPts val="2400"/>
              <a:buNone/>
              <a:defRPr sz="2400">
                <a:solidFill>
                  <a:srgbClr val="43B6C5"/>
                </a:solidFill>
              </a:defRPr>
            </a:lvl3pPr>
            <a:lvl4pPr lvl="3">
              <a:spcBef>
                <a:spcPts val="0"/>
              </a:spcBef>
              <a:spcAft>
                <a:spcPts val="0"/>
              </a:spcAft>
              <a:buClr>
                <a:srgbClr val="43B6C5"/>
              </a:buClr>
              <a:buSzPts val="2400"/>
              <a:buNone/>
              <a:defRPr sz="2400">
                <a:solidFill>
                  <a:srgbClr val="43B6C5"/>
                </a:solidFill>
              </a:defRPr>
            </a:lvl4pPr>
            <a:lvl5pPr lvl="4">
              <a:spcBef>
                <a:spcPts val="0"/>
              </a:spcBef>
              <a:spcAft>
                <a:spcPts val="0"/>
              </a:spcAft>
              <a:buClr>
                <a:srgbClr val="43B6C5"/>
              </a:buClr>
              <a:buSzPts val="2400"/>
              <a:buNone/>
              <a:defRPr sz="2400">
                <a:solidFill>
                  <a:srgbClr val="43B6C5"/>
                </a:solidFill>
              </a:defRPr>
            </a:lvl5pPr>
            <a:lvl6pPr lvl="5">
              <a:spcBef>
                <a:spcPts val="0"/>
              </a:spcBef>
              <a:spcAft>
                <a:spcPts val="0"/>
              </a:spcAft>
              <a:buClr>
                <a:srgbClr val="43B6C5"/>
              </a:buClr>
              <a:buSzPts val="2400"/>
              <a:buNone/>
              <a:defRPr sz="2400">
                <a:solidFill>
                  <a:srgbClr val="43B6C5"/>
                </a:solidFill>
              </a:defRPr>
            </a:lvl6pPr>
            <a:lvl7pPr lvl="6">
              <a:spcBef>
                <a:spcPts val="0"/>
              </a:spcBef>
              <a:spcAft>
                <a:spcPts val="0"/>
              </a:spcAft>
              <a:buClr>
                <a:srgbClr val="43B6C5"/>
              </a:buClr>
              <a:buSzPts val="2400"/>
              <a:buNone/>
              <a:defRPr sz="2400">
                <a:solidFill>
                  <a:srgbClr val="43B6C5"/>
                </a:solidFill>
              </a:defRPr>
            </a:lvl7pPr>
            <a:lvl8pPr lvl="7">
              <a:spcBef>
                <a:spcPts val="0"/>
              </a:spcBef>
              <a:spcAft>
                <a:spcPts val="0"/>
              </a:spcAft>
              <a:buClr>
                <a:srgbClr val="43B6C5"/>
              </a:buClr>
              <a:buSzPts val="2400"/>
              <a:buNone/>
              <a:defRPr sz="2400">
                <a:solidFill>
                  <a:srgbClr val="43B6C5"/>
                </a:solidFill>
              </a:defRPr>
            </a:lvl8pPr>
            <a:lvl9pPr lvl="8">
              <a:spcBef>
                <a:spcPts val="0"/>
              </a:spcBef>
              <a:spcAft>
                <a:spcPts val="0"/>
              </a:spcAft>
              <a:buClr>
                <a:srgbClr val="43B6C5"/>
              </a:buClr>
              <a:buSzPts val="2400"/>
              <a:buNone/>
              <a:defRPr sz="2400">
                <a:solidFill>
                  <a:srgbClr val="43B6C5"/>
                </a:solidFill>
              </a:defRPr>
            </a:lvl9pPr>
          </a:lstStyle>
          <a:p>
            <a:endParaRPr/>
          </a:p>
        </p:txBody>
      </p:sp>
      <p:sp>
        <p:nvSpPr>
          <p:cNvPr id="46" name="Google Shape;46;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D57"/>
              </a:buClr>
              <a:buSzPts val="1200"/>
              <a:buChar char="●"/>
              <a:defRPr sz="1200">
                <a:solidFill>
                  <a:srgbClr val="434D57"/>
                </a:solidFill>
              </a:defRPr>
            </a:lvl1pPr>
            <a:lvl2pPr marL="914400" lvl="1" indent="-304800">
              <a:spcBef>
                <a:spcPts val="1600"/>
              </a:spcBef>
              <a:spcAft>
                <a:spcPts val="0"/>
              </a:spcAft>
              <a:buClr>
                <a:srgbClr val="434D57"/>
              </a:buClr>
              <a:buSzPts val="1200"/>
              <a:buChar char="○"/>
              <a:defRPr sz="1200">
                <a:solidFill>
                  <a:srgbClr val="434D57"/>
                </a:solidFill>
              </a:defRPr>
            </a:lvl2pPr>
            <a:lvl3pPr marL="1371600" lvl="2" indent="-304800">
              <a:spcBef>
                <a:spcPts val="1600"/>
              </a:spcBef>
              <a:spcAft>
                <a:spcPts val="0"/>
              </a:spcAft>
              <a:buClr>
                <a:srgbClr val="434D57"/>
              </a:buClr>
              <a:buSzPts val="1200"/>
              <a:buChar char="■"/>
              <a:defRPr sz="1200">
                <a:solidFill>
                  <a:srgbClr val="434D57"/>
                </a:solidFill>
              </a:defRPr>
            </a:lvl3pPr>
            <a:lvl4pPr marL="1828800" lvl="3" indent="-304800">
              <a:spcBef>
                <a:spcPts val="1600"/>
              </a:spcBef>
              <a:spcAft>
                <a:spcPts val="0"/>
              </a:spcAft>
              <a:buClr>
                <a:srgbClr val="434D57"/>
              </a:buClr>
              <a:buSzPts val="1200"/>
              <a:buChar char="●"/>
              <a:defRPr sz="1200">
                <a:solidFill>
                  <a:srgbClr val="434D57"/>
                </a:solidFill>
              </a:defRPr>
            </a:lvl4pPr>
            <a:lvl5pPr marL="2286000" lvl="4" indent="-304800">
              <a:spcBef>
                <a:spcPts val="1600"/>
              </a:spcBef>
              <a:spcAft>
                <a:spcPts val="0"/>
              </a:spcAft>
              <a:buClr>
                <a:srgbClr val="434D57"/>
              </a:buClr>
              <a:buSzPts val="1200"/>
              <a:buChar char="○"/>
              <a:defRPr sz="1200">
                <a:solidFill>
                  <a:srgbClr val="434D57"/>
                </a:solidFill>
              </a:defRPr>
            </a:lvl5pPr>
            <a:lvl6pPr marL="2743200" lvl="5" indent="-304800">
              <a:spcBef>
                <a:spcPts val="1600"/>
              </a:spcBef>
              <a:spcAft>
                <a:spcPts val="0"/>
              </a:spcAft>
              <a:buClr>
                <a:srgbClr val="434D57"/>
              </a:buClr>
              <a:buSzPts val="1200"/>
              <a:buChar char="■"/>
              <a:defRPr sz="1200">
                <a:solidFill>
                  <a:srgbClr val="434D57"/>
                </a:solidFill>
              </a:defRPr>
            </a:lvl6pPr>
            <a:lvl7pPr marL="3200400" lvl="6" indent="-304800">
              <a:spcBef>
                <a:spcPts val="1600"/>
              </a:spcBef>
              <a:spcAft>
                <a:spcPts val="0"/>
              </a:spcAft>
              <a:buClr>
                <a:srgbClr val="434D57"/>
              </a:buClr>
              <a:buSzPts val="1200"/>
              <a:buChar char="●"/>
              <a:defRPr sz="1200">
                <a:solidFill>
                  <a:srgbClr val="434D57"/>
                </a:solidFill>
              </a:defRPr>
            </a:lvl7pPr>
            <a:lvl8pPr marL="3657600" lvl="7" indent="-304800">
              <a:spcBef>
                <a:spcPts val="1600"/>
              </a:spcBef>
              <a:spcAft>
                <a:spcPts val="0"/>
              </a:spcAft>
              <a:buClr>
                <a:srgbClr val="434D57"/>
              </a:buClr>
              <a:buSzPts val="1200"/>
              <a:buChar char="○"/>
              <a:defRPr sz="1200">
                <a:solidFill>
                  <a:srgbClr val="434D57"/>
                </a:solidFill>
              </a:defRPr>
            </a:lvl8pPr>
            <a:lvl9pPr marL="4114800" lvl="8" indent="-304800">
              <a:spcBef>
                <a:spcPts val="1600"/>
              </a:spcBef>
              <a:spcAft>
                <a:spcPts val="1600"/>
              </a:spcAft>
              <a:buClr>
                <a:srgbClr val="434D57"/>
              </a:buClr>
              <a:buSzPts val="1200"/>
              <a:buChar char="■"/>
              <a:defRPr sz="1200">
                <a:solidFill>
                  <a:srgbClr val="434D57"/>
                </a:solidFill>
              </a:defRPr>
            </a:lvl9pPr>
          </a:lstStyle>
          <a:p>
            <a:endParaRPr/>
          </a:p>
        </p:txBody>
      </p:sp>
      <p:sp>
        <p:nvSpPr>
          <p:cNvPr id="47" name="Google Shape;47;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pic>
        <p:nvPicPr>
          <p:cNvPr id="48" name="Google Shape;48;p7"/>
          <p:cNvPicPr preferRelativeResize="0"/>
          <p:nvPr/>
        </p:nvPicPr>
        <p:blipFill>
          <a:blip r:embed="rId2">
            <a:alphaModFix/>
          </a:blip>
          <a:stretch>
            <a:fillRect/>
          </a:stretch>
        </p:blipFill>
        <p:spPr>
          <a:xfrm>
            <a:off x="343200" y="4688750"/>
            <a:ext cx="347294" cy="3936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434D57"/>
        </a:solidFill>
        <a:effectLst/>
      </p:bgPr>
    </p:bg>
    <p:spTree>
      <p:nvGrpSpPr>
        <p:cNvPr id="1" name="Shape 49"/>
        <p:cNvGrpSpPr/>
        <p:nvPr/>
      </p:nvGrpSpPr>
      <p:grpSpPr>
        <a:xfrm>
          <a:off x="0" y="0"/>
          <a:ext cx="0" cy="0"/>
          <a:chOff x="0" y="0"/>
          <a:chExt cx="0" cy="0"/>
        </a:xfrm>
      </p:grpSpPr>
      <p:cxnSp>
        <p:nvCxnSpPr>
          <p:cNvPr id="50" name="Google Shape;50;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2" name="Google Shape;52;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9"/>
          <p:cNvSpPr/>
          <p:nvPr/>
        </p:nvSpPr>
        <p:spPr>
          <a:xfrm>
            <a:off x="4642925" y="0"/>
            <a:ext cx="4500900" cy="5143500"/>
          </a:xfrm>
          <a:prstGeom prst="rect">
            <a:avLst/>
          </a:prstGeom>
          <a:solidFill>
            <a:srgbClr val="434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6" name="Google Shape;56;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43B6C5"/>
              </a:buClr>
              <a:buSzPts val="3600"/>
              <a:buNone/>
              <a:defRPr sz="3600">
                <a:solidFill>
                  <a:srgbClr val="43B6C5"/>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7" name="Google Shape;57;p9"/>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2100"/>
              <a:buNone/>
              <a:defRPr sz="2100">
                <a:solidFill>
                  <a:srgbClr val="FFFFFF"/>
                </a:solidFill>
              </a:defRPr>
            </a:lvl1pPr>
            <a:lvl2pPr lvl="1" algn="ctr">
              <a:lnSpc>
                <a:spcPct val="100000"/>
              </a:lnSpc>
              <a:spcBef>
                <a:spcPts val="0"/>
              </a:spcBef>
              <a:spcAft>
                <a:spcPts val="0"/>
              </a:spcAft>
              <a:buClr>
                <a:srgbClr val="FFFFFF"/>
              </a:buClr>
              <a:buSzPts val="2100"/>
              <a:buNone/>
              <a:defRPr sz="2100">
                <a:solidFill>
                  <a:srgbClr val="FFFFFF"/>
                </a:solidFill>
              </a:defRPr>
            </a:lvl2pPr>
            <a:lvl3pPr lvl="2" algn="ctr">
              <a:lnSpc>
                <a:spcPct val="100000"/>
              </a:lnSpc>
              <a:spcBef>
                <a:spcPts val="0"/>
              </a:spcBef>
              <a:spcAft>
                <a:spcPts val="0"/>
              </a:spcAft>
              <a:buClr>
                <a:srgbClr val="FFFFFF"/>
              </a:buClr>
              <a:buSzPts val="2100"/>
              <a:buNone/>
              <a:defRPr sz="2100">
                <a:solidFill>
                  <a:srgbClr val="FFFFFF"/>
                </a:solidFill>
              </a:defRPr>
            </a:lvl3pPr>
            <a:lvl4pPr lvl="3" algn="ctr">
              <a:lnSpc>
                <a:spcPct val="100000"/>
              </a:lnSpc>
              <a:spcBef>
                <a:spcPts val="0"/>
              </a:spcBef>
              <a:spcAft>
                <a:spcPts val="0"/>
              </a:spcAft>
              <a:buClr>
                <a:srgbClr val="FFFFFF"/>
              </a:buClr>
              <a:buSzPts val="2100"/>
              <a:buNone/>
              <a:defRPr sz="2100">
                <a:solidFill>
                  <a:srgbClr val="FFFFFF"/>
                </a:solidFill>
              </a:defRPr>
            </a:lvl4pPr>
            <a:lvl5pPr lvl="4" algn="ctr">
              <a:lnSpc>
                <a:spcPct val="100000"/>
              </a:lnSpc>
              <a:spcBef>
                <a:spcPts val="0"/>
              </a:spcBef>
              <a:spcAft>
                <a:spcPts val="0"/>
              </a:spcAft>
              <a:buClr>
                <a:srgbClr val="FFFFFF"/>
              </a:buClr>
              <a:buSzPts val="2100"/>
              <a:buNone/>
              <a:defRPr sz="2100">
                <a:solidFill>
                  <a:srgbClr val="FFFFFF"/>
                </a:solidFill>
              </a:defRPr>
            </a:lvl5pPr>
            <a:lvl6pPr lvl="5" algn="ctr">
              <a:lnSpc>
                <a:spcPct val="100000"/>
              </a:lnSpc>
              <a:spcBef>
                <a:spcPts val="0"/>
              </a:spcBef>
              <a:spcAft>
                <a:spcPts val="0"/>
              </a:spcAft>
              <a:buClr>
                <a:srgbClr val="FFFFFF"/>
              </a:buClr>
              <a:buSzPts val="2100"/>
              <a:buNone/>
              <a:defRPr sz="2100">
                <a:solidFill>
                  <a:srgbClr val="FFFFFF"/>
                </a:solidFill>
              </a:defRPr>
            </a:lvl6pPr>
            <a:lvl7pPr lvl="6" algn="ctr">
              <a:lnSpc>
                <a:spcPct val="100000"/>
              </a:lnSpc>
              <a:spcBef>
                <a:spcPts val="0"/>
              </a:spcBef>
              <a:spcAft>
                <a:spcPts val="0"/>
              </a:spcAft>
              <a:buClr>
                <a:srgbClr val="FFFFFF"/>
              </a:buClr>
              <a:buSzPts val="2100"/>
              <a:buNone/>
              <a:defRPr sz="2100">
                <a:solidFill>
                  <a:srgbClr val="FFFFFF"/>
                </a:solidFill>
              </a:defRPr>
            </a:lvl7pPr>
            <a:lvl8pPr lvl="7" algn="ctr">
              <a:lnSpc>
                <a:spcPct val="100000"/>
              </a:lnSpc>
              <a:spcBef>
                <a:spcPts val="0"/>
              </a:spcBef>
              <a:spcAft>
                <a:spcPts val="0"/>
              </a:spcAft>
              <a:buClr>
                <a:srgbClr val="FFFFFF"/>
              </a:buClr>
              <a:buSzPts val="2100"/>
              <a:buNone/>
              <a:defRPr sz="2100">
                <a:solidFill>
                  <a:srgbClr val="FFFFFF"/>
                </a:solidFill>
              </a:defRPr>
            </a:lvl8pPr>
            <a:lvl9pPr lvl="8" algn="ctr">
              <a:lnSpc>
                <a:spcPct val="100000"/>
              </a:lnSpc>
              <a:spcBef>
                <a:spcPts val="0"/>
              </a:spcBef>
              <a:spcAft>
                <a:spcPts val="0"/>
              </a:spcAft>
              <a:buClr>
                <a:srgbClr val="FFFFFF"/>
              </a:buClr>
              <a:buSzPts val="2100"/>
              <a:buNone/>
              <a:defRPr sz="2100">
                <a:solidFill>
                  <a:srgbClr val="FFFFFF"/>
                </a:solidFill>
              </a:defRPr>
            </a:lvl9pPr>
          </a:lstStyle>
          <a:p>
            <a:endParaRPr/>
          </a:p>
        </p:txBody>
      </p:sp>
      <p:sp>
        <p:nvSpPr>
          <p:cNvPr id="58" name="Google Shape;58;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‹Nº›</a:t>
            </a:fld>
            <a:endParaRPr/>
          </a:p>
        </p:txBody>
      </p:sp>
      <p:pic>
        <p:nvPicPr>
          <p:cNvPr id="59" name="Google Shape;59;p9"/>
          <p:cNvPicPr preferRelativeResize="0"/>
          <p:nvPr/>
        </p:nvPicPr>
        <p:blipFill>
          <a:blip r:embed="rId2">
            <a:alphaModFix/>
          </a:blip>
          <a:stretch>
            <a:fillRect/>
          </a:stretch>
        </p:blipFill>
        <p:spPr>
          <a:xfrm>
            <a:off x="14744" y="4650313"/>
            <a:ext cx="1368894" cy="4841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cxnSp>
        <p:nvCxnSpPr>
          <p:cNvPr id="61" name="Google Shape;61;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63" name="Google Shape;63;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43B6C5"/>
              </a:buClr>
              <a:buSzPts val="1800"/>
              <a:buNone/>
              <a:defRPr>
                <a:solidFill>
                  <a:srgbClr val="43B6C5"/>
                </a:solidFill>
              </a:defRPr>
            </a:lvl1pPr>
          </a:lstStyle>
          <a:p>
            <a:endParaRPr/>
          </a:p>
        </p:txBody>
      </p:sp>
      <p:sp>
        <p:nvSpPr>
          <p:cNvPr id="64" name="Google Shape;64;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‹Nº›</a:t>
            </a:fld>
            <a:endParaRPr/>
          </a:p>
        </p:txBody>
      </p:sp>
      <p:pic>
        <p:nvPicPr>
          <p:cNvPr id="65" name="Google Shape;65;p10"/>
          <p:cNvPicPr preferRelativeResize="0"/>
          <p:nvPr/>
        </p:nvPicPr>
        <p:blipFill>
          <a:blip r:embed="rId2">
            <a:alphaModFix/>
          </a:blip>
          <a:stretch>
            <a:fillRect/>
          </a:stretch>
        </p:blipFill>
        <p:spPr>
          <a:xfrm>
            <a:off x="114600" y="4764950"/>
            <a:ext cx="347294" cy="3936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hyperlink" Target="https://archive.org/details/stackexchang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Question Evaluator and Recommender</a:t>
            </a:r>
            <a:endParaRPr dirty="0"/>
          </a:p>
        </p:txBody>
      </p:sp>
      <p:sp>
        <p:nvSpPr>
          <p:cNvPr id="80" name="Google Shape;80;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Cristian del Toro</a:t>
            </a:r>
          </a:p>
          <a:p>
            <a:pPr marL="0" lvl="0" indent="0" algn="l" rtl="0">
              <a:spcBef>
                <a:spcPts val="0"/>
              </a:spcBef>
              <a:spcAft>
                <a:spcPts val="0"/>
              </a:spcAft>
              <a:buNone/>
            </a:pPr>
            <a:r>
              <a:rPr lang="en" sz="2400" dirty="0"/>
              <a:t>David Ávila</a:t>
            </a:r>
          </a:p>
          <a:p>
            <a:pPr marL="0" lvl="0" indent="0" algn="l" rtl="0">
              <a:spcBef>
                <a:spcPts val="0"/>
              </a:spcBef>
              <a:spcAft>
                <a:spcPts val="0"/>
              </a:spcAft>
              <a:buNone/>
            </a:pPr>
            <a:r>
              <a:rPr lang="en" sz="1600" dirty="0"/>
              <a:t>Factored Training Program</a:t>
            </a:r>
            <a:endParaRPr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 EDA –&gt; Pre-process </a:t>
            </a:r>
            <a:endParaRPr dirty="0"/>
          </a:p>
        </p:txBody>
      </p:sp>
      <p:sp>
        <p:nvSpPr>
          <p:cNvPr id="99" name="Google Shape;99;p16"/>
          <p:cNvSpPr txBox="1">
            <a:spLocks noGrp="1"/>
          </p:cNvSpPr>
          <p:nvPr>
            <p:ph type="body" idx="1"/>
          </p:nvPr>
        </p:nvSpPr>
        <p:spPr>
          <a:xfrm>
            <a:off x="2335956" y="1211350"/>
            <a:ext cx="5957885" cy="32606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100" b="1" dirty="0" err="1">
                <a:solidFill>
                  <a:srgbClr val="43B6C5"/>
                </a:solidFill>
              </a:rPr>
              <a:t>GloVe</a:t>
            </a:r>
            <a:r>
              <a:rPr lang="en-US" sz="2100" b="1" dirty="0">
                <a:solidFill>
                  <a:srgbClr val="43B6C5"/>
                </a:solidFill>
              </a:rPr>
              <a:t> pre-trained embeddings</a:t>
            </a:r>
          </a:p>
          <a:p>
            <a:pPr marL="139700" indent="0">
              <a:buNone/>
            </a:pPr>
            <a:endParaRPr lang="en-US" dirty="0"/>
          </a:p>
          <a:p>
            <a:r>
              <a:rPr lang="en-US" dirty="0"/>
              <a:t>It was considered the pre-trained embeddings given the Common Crawl model with 42B tokens, vectors with 300 dimensions.</a:t>
            </a:r>
          </a:p>
          <a:p>
            <a:r>
              <a:rPr lang="en-US" dirty="0"/>
              <a:t>Limitations:</a:t>
            </a:r>
          </a:p>
          <a:p>
            <a:pPr lvl="1">
              <a:spcBef>
                <a:spcPts val="600"/>
              </a:spcBef>
            </a:pPr>
            <a:r>
              <a:rPr lang="en-US" dirty="0"/>
              <a:t>Stack Overflow: It was found that, out of the 20M questions, </a:t>
            </a:r>
            <a:r>
              <a:rPr lang="en-US" b="1" dirty="0"/>
              <a:t>97%</a:t>
            </a:r>
            <a:r>
              <a:rPr lang="en-US" dirty="0"/>
              <a:t> of the total words were found in the embeddings and </a:t>
            </a:r>
            <a:r>
              <a:rPr lang="en-US" b="1" dirty="0"/>
              <a:t>82%</a:t>
            </a:r>
            <a:r>
              <a:rPr lang="en-US" dirty="0"/>
              <a:t> of the questions had all the words withing the vocabulary.</a:t>
            </a:r>
          </a:p>
          <a:p>
            <a:pPr lvl="1">
              <a:spcBef>
                <a:spcPts val="600"/>
              </a:spcBef>
            </a:pPr>
            <a:r>
              <a:rPr lang="en-US" dirty="0"/>
              <a:t>English: All words from the dataset were found inside the word embeddings, so </a:t>
            </a:r>
            <a:r>
              <a:rPr lang="en-US" b="1" dirty="0"/>
              <a:t>100%</a:t>
            </a:r>
            <a:r>
              <a:rPr lang="en-US" dirty="0"/>
              <a:t> of the words had a pre-trained embedding.</a:t>
            </a:r>
          </a:p>
        </p:txBody>
      </p:sp>
    </p:spTree>
    <p:extLst>
      <p:ext uri="{BB962C8B-B14F-4D97-AF65-F5344CB8AC3E}">
        <p14:creationId xmlns:p14="http://schemas.microsoft.com/office/powerpoint/2010/main" val="1834536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 EDA –&gt; Pre-process </a:t>
            </a:r>
            <a:endParaRPr dirty="0"/>
          </a:p>
        </p:txBody>
      </p:sp>
      <p:sp>
        <p:nvSpPr>
          <p:cNvPr id="99" name="Google Shape;99;p16"/>
          <p:cNvSpPr txBox="1">
            <a:spLocks noGrp="1"/>
          </p:cNvSpPr>
          <p:nvPr>
            <p:ph type="body" idx="1"/>
          </p:nvPr>
        </p:nvSpPr>
        <p:spPr>
          <a:xfrm>
            <a:off x="2335956" y="1324069"/>
            <a:ext cx="5957885"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sz="2100" b="1" dirty="0">
                <a:solidFill>
                  <a:srgbClr val="43B6C5"/>
                </a:solidFill>
              </a:rPr>
              <a:t>Train-</a:t>
            </a:r>
            <a:r>
              <a:rPr lang="es-CO" sz="2100" b="1" dirty="0" err="1">
                <a:solidFill>
                  <a:srgbClr val="43B6C5"/>
                </a:solidFill>
              </a:rPr>
              <a:t>Validation</a:t>
            </a:r>
            <a:r>
              <a:rPr lang="es-CO" sz="2100" b="1" dirty="0">
                <a:solidFill>
                  <a:srgbClr val="43B6C5"/>
                </a:solidFill>
              </a:rPr>
              <a:t>-Test Split</a:t>
            </a:r>
            <a:endParaRPr lang="en-US" dirty="0"/>
          </a:p>
          <a:p>
            <a:r>
              <a:rPr lang="en-US" dirty="0"/>
              <a:t>Stack Overflow dataset:</a:t>
            </a:r>
          </a:p>
          <a:p>
            <a:pPr lvl="1">
              <a:spcBef>
                <a:spcPts val="0"/>
              </a:spcBef>
            </a:pPr>
            <a:r>
              <a:rPr lang="en-US" dirty="0"/>
              <a:t>“Heavy” dataset: 6M for training, 18k for validation and testing</a:t>
            </a:r>
          </a:p>
          <a:p>
            <a:pPr lvl="1">
              <a:spcBef>
                <a:spcPts val="0"/>
              </a:spcBef>
            </a:pPr>
            <a:r>
              <a:rPr lang="en-US" dirty="0"/>
              <a:t>“Light” dataset: 900k for training, 5k for validation and testing</a:t>
            </a:r>
          </a:p>
          <a:p>
            <a:pPr marL="609600" lvl="1" indent="0">
              <a:spcBef>
                <a:spcPts val="0"/>
              </a:spcBef>
              <a:buNone/>
            </a:pPr>
            <a:endParaRPr lang="en-US" dirty="0"/>
          </a:p>
          <a:p>
            <a:r>
              <a:rPr lang="en-US" dirty="0"/>
              <a:t>English dataset:</a:t>
            </a:r>
          </a:p>
          <a:p>
            <a:pPr lvl="1">
              <a:spcBef>
                <a:spcPts val="0"/>
              </a:spcBef>
            </a:pPr>
            <a:r>
              <a:rPr lang="en-US" dirty="0"/>
              <a:t>“Heavy” dataset: 90k for training, 5k for validation and testing</a:t>
            </a:r>
          </a:p>
          <a:p>
            <a:pPr lvl="1">
              <a:spcBef>
                <a:spcPts val="0"/>
              </a:spcBef>
            </a:pPr>
            <a:r>
              <a:rPr lang="en-US" dirty="0"/>
              <a:t>“Light” dataset: 30k for training, 2k for validation and testing</a:t>
            </a:r>
          </a:p>
          <a:p>
            <a:pPr lvl="1">
              <a:spcBef>
                <a:spcPts val="0"/>
              </a:spcBef>
            </a:pPr>
            <a:endParaRPr lang="en-US" dirty="0"/>
          </a:p>
          <a:p>
            <a:r>
              <a:rPr lang="en-US" dirty="0"/>
              <a:t>Math dataset:</a:t>
            </a:r>
          </a:p>
          <a:p>
            <a:pPr lvl="1">
              <a:spcBef>
                <a:spcPts val="0"/>
              </a:spcBef>
            </a:pPr>
            <a:r>
              <a:rPr lang="en-US" dirty="0"/>
              <a:t>“Heavy” dataset: 58k for training, 3.5k for validation and testing</a:t>
            </a:r>
          </a:p>
          <a:p>
            <a:endParaRPr lang="en-US" dirty="0"/>
          </a:p>
        </p:txBody>
      </p:sp>
    </p:spTree>
    <p:extLst>
      <p:ext uri="{BB962C8B-B14F-4D97-AF65-F5344CB8AC3E}">
        <p14:creationId xmlns:p14="http://schemas.microsoft.com/office/powerpoint/2010/main" val="668947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solidFill>
                  <a:schemeClr val="bg1">
                    <a:lumMod val="50000"/>
                  </a:schemeClr>
                </a:solidFill>
              </a:rPr>
              <a:t>Motivation</a:t>
            </a:r>
          </a:p>
          <a:p>
            <a:pPr lvl="0" indent="-457200" algn="l" rtl="0">
              <a:spcBef>
                <a:spcPts val="0"/>
              </a:spcBef>
              <a:spcAft>
                <a:spcPts val="0"/>
              </a:spcAft>
              <a:buAutoNum type="arabicPeriod"/>
            </a:pPr>
            <a:r>
              <a:rPr lang="en" dirty="0">
                <a:solidFill>
                  <a:schemeClr val="bg1">
                    <a:lumMod val="50000"/>
                  </a:schemeClr>
                </a:solidFill>
              </a:rPr>
              <a:t>EDA and pre-process of dataset</a:t>
            </a:r>
          </a:p>
          <a:p>
            <a:pPr lvl="0" indent="-457200" algn="l" rtl="0">
              <a:spcBef>
                <a:spcPts val="0"/>
              </a:spcBef>
              <a:spcAft>
                <a:spcPts val="0"/>
              </a:spcAft>
              <a:buAutoNum type="arabicPeriod"/>
            </a:pPr>
            <a:r>
              <a:rPr lang="en" b="1" dirty="0">
                <a:solidFill>
                  <a:schemeClr val="bg1"/>
                </a:solidFill>
              </a:rPr>
              <a:t>Proposed models and results (hyperparameters and metrics)</a:t>
            </a:r>
          </a:p>
          <a:p>
            <a:pPr indent="-457200" algn="l">
              <a:buFont typeface="Lato"/>
              <a:buAutoNum type="arabicPeriod"/>
            </a:pPr>
            <a:r>
              <a:rPr lang="en" dirty="0">
                <a:solidFill>
                  <a:schemeClr val="bg1">
                    <a:lumMod val="50000"/>
                  </a:schemeClr>
                </a:solidFill>
              </a:rPr>
              <a:t>Final results and interpretability</a:t>
            </a:r>
            <a:endParaRPr lang="en" b="1" dirty="0">
              <a:solidFill>
                <a:schemeClr val="bg1"/>
              </a:solidFill>
            </a:endParaRPr>
          </a:p>
          <a:p>
            <a:pPr lvl="0" indent="-457200" algn="l" rtl="0">
              <a:spcBef>
                <a:spcPts val="0"/>
              </a:spcBef>
              <a:spcAft>
                <a:spcPts val="0"/>
              </a:spcAft>
              <a:buAutoNum type="arabicPeriod"/>
            </a:pPr>
            <a:r>
              <a:rPr lang="en" dirty="0">
                <a:solidFill>
                  <a:schemeClr val="bg1">
                    <a:lumMod val="50000"/>
                  </a:schemeClr>
                </a:solidFill>
              </a:rPr>
              <a:t>Rest API (served in Docker)</a:t>
            </a:r>
          </a:p>
          <a:p>
            <a:pPr lvl="0" indent="-457200" algn="l" rtl="0">
              <a:spcBef>
                <a:spcPts val="0"/>
              </a:spcBef>
              <a:spcAft>
                <a:spcPts val="0"/>
              </a:spcAft>
              <a:buAutoNum type="arabicPeriod"/>
            </a:pPr>
            <a:r>
              <a:rPr lang="en" dirty="0">
                <a:solidFill>
                  <a:schemeClr val="bg1">
                    <a:lumMod val="50000"/>
                  </a:schemeClr>
                </a:solidFill>
              </a:rPr>
              <a:t>Conclusions</a:t>
            </a:r>
          </a:p>
          <a:p>
            <a:pPr lvl="0" indent="-457200" algn="l" rtl="0">
              <a:spcBef>
                <a:spcPts val="0"/>
              </a:spcBef>
              <a:spcAft>
                <a:spcPts val="0"/>
              </a:spcAft>
              <a:buAutoNum type="arabicPeriod"/>
            </a:pPr>
            <a:r>
              <a:rPr lang="en" dirty="0">
                <a:solidFill>
                  <a:schemeClr val="bg1">
                    <a:lumMod val="50000"/>
                  </a:schemeClr>
                </a:solidFill>
              </a:rPr>
              <a:t>Future work</a:t>
            </a:r>
          </a:p>
        </p:txBody>
      </p:sp>
    </p:spTree>
    <p:extLst>
      <p:ext uri="{BB962C8B-B14F-4D97-AF65-F5344CB8AC3E}">
        <p14:creationId xmlns:p14="http://schemas.microsoft.com/office/powerpoint/2010/main" val="651315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CO" dirty="0" err="1"/>
              <a:t>Baseline</a:t>
            </a:r>
            <a:r>
              <a:rPr lang="es-CO" dirty="0"/>
              <a:t> </a:t>
            </a:r>
            <a:r>
              <a:rPr lang="es-CO" dirty="0" err="1"/>
              <a:t>Model</a:t>
            </a:r>
            <a:r>
              <a:rPr lang="es-CO" dirty="0"/>
              <a:t>:</a:t>
            </a:r>
            <a:br>
              <a:rPr lang="es-CO" dirty="0"/>
            </a:br>
            <a:r>
              <a:rPr lang="es-CO" dirty="0"/>
              <a:t>Simple RNN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Baseline Model: Simple RNN</a:t>
            </a:r>
            <a:endParaRPr dirty="0"/>
          </a:p>
        </p:txBody>
      </p:sp>
      <p:sp>
        <p:nvSpPr>
          <p:cNvPr id="99" name="Google Shape;99;p16"/>
          <p:cNvSpPr txBox="1">
            <a:spLocks noGrp="1"/>
          </p:cNvSpPr>
          <p:nvPr>
            <p:ph type="body" idx="1"/>
          </p:nvPr>
        </p:nvSpPr>
        <p:spPr>
          <a:xfrm>
            <a:off x="700114" y="1211350"/>
            <a:ext cx="3743299" cy="3182056"/>
          </a:xfrm>
          <a:prstGeom prst="rect">
            <a:avLst/>
          </a:prstGeom>
        </p:spPr>
        <p:txBody>
          <a:bodyPr spcFirstLastPara="1" wrap="square" lIns="91425" tIns="91425" rIns="91425" bIns="91425" anchor="t" anchorCtr="0">
            <a:noAutofit/>
          </a:bodyPr>
          <a:lstStyle/>
          <a:p>
            <a:pPr marL="139700" indent="0" algn="just">
              <a:buNone/>
            </a:pPr>
            <a:r>
              <a:rPr lang="en-US" sz="1200" dirty="0"/>
              <a:t>Hyperparameters:</a:t>
            </a:r>
          </a:p>
          <a:p>
            <a:pPr algn="just"/>
            <a:r>
              <a:rPr lang="en-US" sz="1200" dirty="0"/>
              <a:t>Input shape: (30, 300) tensors for each question, </a:t>
            </a:r>
            <a:r>
              <a:rPr lang="en-US" sz="1200" b="1" dirty="0"/>
              <a:t>30 as MAX LENGTH</a:t>
            </a:r>
            <a:r>
              <a:rPr lang="en-US" sz="1200" dirty="0"/>
              <a:t>  and </a:t>
            </a:r>
            <a:r>
              <a:rPr lang="en-US" sz="1200" b="1" dirty="0"/>
              <a:t>300 as DIM EMBEDDING</a:t>
            </a:r>
          </a:p>
          <a:p>
            <a:pPr algn="just"/>
            <a:r>
              <a:rPr lang="en-US" sz="1200" dirty="0"/>
              <a:t>3 hidden layers: Two Bidirectional LSTM layers were considered (each with 128 units) and one extra Flatten layer.</a:t>
            </a:r>
          </a:p>
          <a:p>
            <a:pPr algn="just"/>
            <a:r>
              <a:rPr lang="en-US" sz="1200" dirty="0" err="1"/>
              <a:t>ReLU</a:t>
            </a:r>
            <a:r>
              <a:rPr lang="en-US" sz="1200" dirty="0"/>
              <a:t> activation for last layer: As it was intended to create a regression model, final score was further classified if above or below median.</a:t>
            </a:r>
          </a:p>
          <a:p>
            <a:pPr algn="just"/>
            <a:r>
              <a:rPr lang="en-US" sz="1200" dirty="0"/>
              <a:t>Adam Optimizer (rate = 0.001) and MSE for loss function</a:t>
            </a:r>
          </a:p>
          <a:p>
            <a:pPr algn="just"/>
            <a:endParaRPr lang="en-US" sz="1200" dirty="0"/>
          </a:p>
        </p:txBody>
      </p:sp>
      <p:sp>
        <p:nvSpPr>
          <p:cNvPr id="4" name="Google Shape;99;p16">
            <a:extLst>
              <a:ext uri="{FF2B5EF4-FFF2-40B4-BE49-F238E27FC236}">
                <a16:creationId xmlns:a16="http://schemas.microsoft.com/office/drawing/2014/main" id="{8AB9BF27-9174-4CFD-9E17-E383CCEF8A89}"/>
              </a:ext>
            </a:extLst>
          </p:cNvPr>
          <p:cNvSpPr txBox="1">
            <a:spLocks/>
          </p:cNvSpPr>
          <p:nvPr/>
        </p:nvSpPr>
        <p:spPr>
          <a:xfrm>
            <a:off x="4572000" y="1211350"/>
            <a:ext cx="3633762" cy="3182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lgn="just">
              <a:buNone/>
            </a:pPr>
            <a:r>
              <a:rPr lang="en-US" sz="1200" dirty="0"/>
              <a:t>Metrics:</a:t>
            </a:r>
          </a:p>
          <a:p>
            <a:pPr algn="just"/>
            <a:r>
              <a:rPr lang="en-US" sz="1200" dirty="0"/>
              <a:t>Mean Absolute Error</a:t>
            </a:r>
          </a:p>
          <a:p>
            <a:pPr algn="just"/>
            <a:endParaRPr lang="en-US" sz="1200" dirty="0"/>
          </a:p>
          <a:p>
            <a:pPr marL="139700" indent="0" algn="just">
              <a:buNone/>
            </a:pPr>
            <a:r>
              <a:rPr lang="en-US" sz="1200" dirty="0"/>
              <a:t>Results: </a:t>
            </a:r>
          </a:p>
          <a:p>
            <a:pPr algn="just"/>
            <a:r>
              <a:rPr lang="en-US" sz="1200" dirty="0"/>
              <a:t>Given the high Bayes error (noisy dataset) and the lack of complexity, the model performed like “guessing” with the score of highest probability. </a:t>
            </a:r>
            <a:r>
              <a:rPr lang="en-US" sz="1200" b="1" dirty="0"/>
              <a:t>Accuracy: 0.55</a:t>
            </a:r>
          </a:p>
        </p:txBody>
      </p:sp>
    </p:spTree>
    <p:extLst>
      <p:ext uri="{BB962C8B-B14F-4D97-AF65-F5344CB8AC3E}">
        <p14:creationId xmlns:p14="http://schemas.microsoft.com/office/powerpoint/2010/main" val="781119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CO" dirty="0" err="1"/>
              <a:t>Model</a:t>
            </a:r>
            <a:r>
              <a:rPr lang="es-CO" dirty="0"/>
              <a:t> </a:t>
            </a:r>
            <a:r>
              <a:rPr lang="es-CO" dirty="0" err="1"/>
              <a:t>Iterations</a:t>
            </a:r>
            <a:endParaRPr lang="es-CO" dirty="0"/>
          </a:p>
        </p:txBody>
      </p:sp>
    </p:spTree>
    <p:extLst>
      <p:ext uri="{BB962C8B-B14F-4D97-AF65-F5344CB8AC3E}">
        <p14:creationId xmlns:p14="http://schemas.microsoft.com/office/powerpoint/2010/main" val="3099560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Na</a:t>
            </a:r>
            <a:r>
              <a:rPr lang="es-CO" dirty="0"/>
              <a:t>ï</a:t>
            </a:r>
            <a:r>
              <a:rPr lang="en" dirty="0"/>
              <a:t>ve Bayes </a:t>
            </a:r>
            <a:endParaRPr dirty="0"/>
          </a:p>
        </p:txBody>
      </p:sp>
      <p:sp>
        <p:nvSpPr>
          <p:cNvPr id="99" name="Google Shape;99;p16"/>
          <p:cNvSpPr txBox="1">
            <a:spLocks noGrp="1"/>
          </p:cNvSpPr>
          <p:nvPr>
            <p:ph type="body" idx="1"/>
          </p:nvPr>
        </p:nvSpPr>
        <p:spPr>
          <a:xfrm>
            <a:off x="700114" y="1211350"/>
            <a:ext cx="7743772" cy="1192637"/>
          </a:xfrm>
          <a:prstGeom prst="rect">
            <a:avLst/>
          </a:prstGeom>
        </p:spPr>
        <p:txBody>
          <a:bodyPr spcFirstLastPara="1" wrap="square" lIns="91425" tIns="91425" rIns="91425" bIns="91425" anchor="t" anchorCtr="0">
            <a:noAutofit/>
          </a:bodyPr>
          <a:lstStyle/>
          <a:p>
            <a:r>
              <a:rPr lang="en-US" dirty="0"/>
              <a:t>A very different approach was considered using a Naive Bayes model to classify the questions between good and bad questions, like the well-known Sentiment Analysis model. The model, given its simplicity to load large data faster, was run with different datasets and the accuracy of the train set is presented as follows</a:t>
            </a:r>
          </a:p>
        </p:txBody>
      </p:sp>
      <p:sp>
        <p:nvSpPr>
          <p:cNvPr id="10" name="Google Shape;99;p16">
            <a:extLst>
              <a:ext uri="{FF2B5EF4-FFF2-40B4-BE49-F238E27FC236}">
                <a16:creationId xmlns:a16="http://schemas.microsoft.com/office/drawing/2014/main" id="{30BD70EB-5BED-45CF-8080-CE5F6E375A89}"/>
              </a:ext>
            </a:extLst>
          </p:cNvPr>
          <p:cNvSpPr txBox="1">
            <a:spLocks/>
          </p:cNvSpPr>
          <p:nvPr/>
        </p:nvSpPr>
        <p:spPr>
          <a:xfrm>
            <a:off x="-213005" y="2278625"/>
            <a:ext cx="5226510" cy="20681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lvl="1">
              <a:spcBef>
                <a:spcPts val="600"/>
              </a:spcBef>
            </a:pPr>
            <a:r>
              <a:rPr lang="en-US" dirty="0"/>
              <a:t>Light Dataset</a:t>
            </a:r>
          </a:p>
          <a:p>
            <a:pPr lvl="2">
              <a:spcBef>
                <a:spcPts val="0"/>
              </a:spcBef>
            </a:pPr>
            <a:r>
              <a:rPr lang="en-US" dirty="0"/>
              <a:t>2010 (34629-1885, Title): 0.5899</a:t>
            </a:r>
          </a:p>
          <a:p>
            <a:pPr lvl="2">
              <a:spcBef>
                <a:spcPts val="0"/>
              </a:spcBef>
            </a:pPr>
            <a:r>
              <a:rPr lang="en-US" dirty="0"/>
              <a:t>2010 (34629-1885, Title, Tags):  0.6053</a:t>
            </a:r>
          </a:p>
          <a:p>
            <a:pPr lvl="2">
              <a:spcBef>
                <a:spcPts val="0"/>
              </a:spcBef>
            </a:pPr>
            <a:r>
              <a:rPr lang="en-US" dirty="0"/>
              <a:t>2010 (34629-1885, Title, Body, Tags): 0.5825</a:t>
            </a:r>
          </a:p>
          <a:p>
            <a:pPr lvl="2">
              <a:spcBef>
                <a:spcPts val="0"/>
              </a:spcBef>
            </a:pPr>
            <a:r>
              <a:rPr lang="en-US" dirty="0"/>
              <a:t>2010-2011 (94322-5138, Title): 0.6137</a:t>
            </a:r>
          </a:p>
          <a:p>
            <a:pPr lvl="2">
              <a:spcBef>
                <a:spcPts val="0"/>
              </a:spcBef>
            </a:pPr>
            <a:r>
              <a:rPr lang="en-US" dirty="0"/>
              <a:t>2010-2011 (94322-5138, Title, Tags): 0.6306</a:t>
            </a:r>
          </a:p>
          <a:p>
            <a:pPr lvl="2">
              <a:spcBef>
                <a:spcPts val="0"/>
              </a:spcBef>
            </a:pPr>
            <a:r>
              <a:rPr lang="en-US" dirty="0"/>
              <a:t>2010-2011 (94322-5138, Title, Body, Tags): 0.6146</a:t>
            </a:r>
          </a:p>
          <a:p>
            <a:endParaRPr lang="en-US" dirty="0"/>
          </a:p>
        </p:txBody>
      </p:sp>
      <p:sp>
        <p:nvSpPr>
          <p:cNvPr id="11" name="Google Shape;99;p16">
            <a:extLst>
              <a:ext uri="{FF2B5EF4-FFF2-40B4-BE49-F238E27FC236}">
                <a16:creationId xmlns:a16="http://schemas.microsoft.com/office/drawing/2014/main" id="{741563CD-28B4-4FED-82A7-8EC190021742}"/>
              </a:ext>
            </a:extLst>
          </p:cNvPr>
          <p:cNvSpPr txBox="1">
            <a:spLocks/>
          </p:cNvSpPr>
          <p:nvPr/>
        </p:nvSpPr>
        <p:spPr>
          <a:xfrm>
            <a:off x="3917491" y="2499429"/>
            <a:ext cx="5226509" cy="20681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lvl="1">
              <a:spcBef>
                <a:spcPts val="0"/>
              </a:spcBef>
            </a:pPr>
            <a:r>
              <a:rPr lang="en-US" dirty="0"/>
              <a:t>Heavy Dataset</a:t>
            </a:r>
          </a:p>
          <a:p>
            <a:pPr lvl="2">
              <a:spcBef>
                <a:spcPts val="0"/>
              </a:spcBef>
            </a:pPr>
            <a:r>
              <a:rPr lang="en-US" dirty="0"/>
              <a:t>2010 (622987-34610, Title): 0.5899</a:t>
            </a:r>
          </a:p>
          <a:p>
            <a:pPr lvl="2">
              <a:spcBef>
                <a:spcPts val="0"/>
              </a:spcBef>
            </a:pPr>
            <a:r>
              <a:rPr lang="en-US" dirty="0"/>
              <a:t>2010 (622987-34610, Title, Tags) : 0.6316</a:t>
            </a:r>
          </a:p>
          <a:p>
            <a:pPr lvl="2">
              <a:spcBef>
                <a:spcPts val="0"/>
              </a:spcBef>
            </a:pPr>
            <a:r>
              <a:rPr lang="en-US" dirty="0"/>
              <a:t>2010-2011 (1696396-94244, Title): 0.6256</a:t>
            </a:r>
          </a:p>
          <a:p>
            <a:pPr lvl="2">
              <a:spcBef>
                <a:spcPts val="0"/>
              </a:spcBef>
            </a:pPr>
            <a:r>
              <a:rPr lang="en-US" dirty="0"/>
              <a:t>2010-2011 (1696396-94244, Title, Tags): 0.6315</a:t>
            </a:r>
          </a:p>
          <a:p>
            <a:pPr lvl="2">
              <a:spcBef>
                <a:spcPts val="0"/>
              </a:spcBef>
            </a:pPr>
            <a:r>
              <a:rPr lang="en-US" dirty="0"/>
              <a:t>2010-2019 (Title, Tags): 0.6022</a:t>
            </a:r>
          </a:p>
        </p:txBody>
      </p:sp>
    </p:spTree>
    <p:extLst>
      <p:ext uri="{BB962C8B-B14F-4D97-AF65-F5344CB8AC3E}">
        <p14:creationId xmlns:p14="http://schemas.microsoft.com/office/powerpoint/2010/main" val="3431569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a:t>
            </a:r>
            <a:r>
              <a:rPr lang="es-CO" dirty="0"/>
              <a:t>k-NN </a:t>
            </a:r>
            <a:r>
              <a:rPr lang="es-CO" dirty="0" err="1"/>
              <a:t>classification</a:t>
            </a:r>
            <a:endParaRPr dirty="0"/>
          </a:p>
        </p:txBody>
      </p:sp>
      <p:sp>
        <p:nvSpPr>
          <p:cNvPr id="99" name="Google Shape;99;p16"/>
          <p:cNvSpPr txBox="1">
            <a:spLocks noGrp="1"/>
          </p:cNvSpPr>
          <p:nvPr>
            <p:ph type="body" idx="1"/>
          </p:nvPr>
        </p:nvSpPr>
        <p:spPr>
          <a:xfrm>
            <a:off x="700114" y="1211350"/>
            <a:ext cx="7743772" cy="2110494"/>
          </a:xfrm>
          <a:prstGeom prst="rect">
            <a:avLst/>
          </a:prstGeom>
        </p:spPr>
        <p:txBody>
          <a:bodyPr spcFirstLastPara="1" wrap="square" lIns="91425" tIns="91425" rIns="91425" bIns="91425" anchor="t" anchorCtr="0">
            <a:noAutofit/>
          </a:bodyPr>
          <a:lstStyle/>
          <a:p>
            <a:pPr marL="139700" indent="0">
              <a:buNone/>
            </a:pPr>
            <a:r>
              <a:rPr lang="en-US" dirty="0"/>
              <a:t>Using the similar equations, the mean score was calculated within the k nearest questions and that is the prediction to make. The model itself uses a </a:t>
            </a:r>
            <a:r>
              <a:rPr lang="en-US" b="1" dirty="0"/>
              <a:t>Bert sentence embeddings pre-trained model </a:t>
            </a:r>
            <a:r>
              <a:rPr lang="en-US" dirty="0"/>
              <a:t>in order to find vectors and cosine similarity was applied to find the k-nearest neighbors.</a:t>
            </a:r>
          </a:p>
          <a:p>
            <a:pPr marL="139700" indent="0">
              <a:buNone/>
            </a:pPr>
            <a:endParaRPr lang="en-US" sz="1200" dirty="0"/>
          </a:p>
        </p:txBody>
      </p:sp>
      <p:sp>
        <p:nvSpPr>
          <p:cNvPr id="6" name="Google Shape;99;p16">
            <a:extLst>
              <a:ext uri="{FF2B5EF4-FFF2-40B4-BE49-F238E27FC236}">
                <a16:creationId xmlns:a16="http://schemas.microsoft.com/office/drawing/2014/main" id="{AF7C3E26-CAC2-4E0F-9E64-0A71894F5860}"/>
              </a:ext>
            </a:extLst>
          </p:cNvPr>
          <p:cNvSpPr txBox="1">
            <a:spLocks/>
          </p:cNvSpPr>
          <p:nvPr/>
        </p:nvSpPr>
        <p:spPr>
          <a:xfrm>
            <a:off x="4572000" y="2096990"/>
            <a:ext cx="4250531" cy="21104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lgn="just">
              <a:buNone/>
            </a:pPr>
            <a:r>
              <a:rPr lang="en-US" sz="1400" dirty="0"/>
              <a:t>Metrics:</a:t>
            </a:r>
          </a:p>
          <a:p>
            <a:pPr algn="just"/>
            <a:r>
              <a:rPr lang="en-US" sz="1400" dirty="0"/>
              <a:t>Binary Classification Accuracy</a:t>
            </a:r>
          </a:p>
          <a:p>
            <a:pPr algn="just"/>
            <a:endParaRPr lang="en-US" sz="1400" dirty="0"/>
          </a:p>
          <a:p>
            <a:pPr marL="139700" indent="0" algn="just">
              <a:buNone/>
            </a:pPr>
            <a:r>
              <a:rPr lang="en-US" sz="1400" dirty="0"/>
              <a:t>Results: </a:t>
            </a:r>
          </a:p>
          <a:p>
            <a:pPr algn="just"/>
            <a:r>
              <a:rPr lang="en-US" sz="1400" dirty="0"/>
              <a:t>Best K parameter: 8. </a:t>
            </a:r>
            <a:r>
              <a:rPr lang="en-US" sz="1400" b="1" dirty="0"/>
              <a:t>Accuracy: 0.58</a:t>
            </a:r>
          </a:p>
        </p:txBody>
      </p:sp>
      <p:sp>
        <p:nvSpPr>
          <p:cNvPr id="7" name="Google Shape;99;p16">
            <a:extLst>
              <a:ext uri="{FF2B5EF4-FFF2-40B4-BE49-F238E27FC236}">
                <a16:creationId xmlns:a16="http://schemas.microsoft.com/office/drawing/2014/main" id="{E4EC2E7E-6E49-49C7-8C69-642C37D64DE8}"/>
              </a:ext>
            </a:extLst>
          </p:cNvPr>
          <p:cNvSpPr txBox="1">
            <a:spLocks/>
          </p:cNvSpPr>
          <p:nvPr/>
        </p:nvSpPr>
        <p:spPr>
          <a:xfrm>
            <a:off x="406442" y="2096990"/>
            <a:ext cx="3987616" cy="21104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buNone/>
            </a:pPr>
            <a:r>
              <a:rPr lang="en-US" dirty="0"/>
              <a:t>Input dataset:</a:t>
            </a:r>
          </a:p>
          <a:p>
            <a:r>
              <a:rPr lang="en-US" dirty="0"/>
              <a:t>51.5% good questions, 48.5% bad questions</a:t>
            </a:r>
          </a:p>
          <a:p>
            <a:pPr marL="139700" indent="0">
              <a:buNone/>
            </a:pPr>
            <a:endParaRPr lang="en-US" dirty="0"/>
          </a:p>
          <a:p>
            <a:pPr marL="139700" indent="0" algn="just">
              <a:buNone/>
            </a:pPr>
            <a:r>
              <a:rPr lang="en-US" dirty="0"/>
              <a:t>Hyperparameters:</a:t>
            </a:r>
          </a:p>
          <a:p>
            <a:pPr algn="just"/>
            <a:r>
              <a:rPr lang="en-US" dirty="0"/>
              <a:t>Input shape: (768) vectors for each question, </a:t>
            </a:r>
            <a:r>
              <a:rPr lang="en-US" b="1" dirty="0"/>
              <a:t>768 as DIM BERT EMBEDDING</a:t>
            </a:r>
          </a:p>
          <a:p>
            <a:pPr algn="just"/>
            <a:r>
              <a:rPr lang="en-US" dirty="0"/>
              <a:t>K: Validation tests were run for K within the range [5,15]</a:t>
            </a:r>
          </a:p>
          <a:p>
            <a:pPr algn="just"/>
            <a:endParaRPr lang="en-US" sz="1200" dirty="0"/>
          </a:p>
          <a:p>
            <a:pPr marL="139700" indent="0">
              <a:buNone/>
            </a:pPr>
            <a:endParaRPr lang="en-US" dirty="0"/>
          </a:p>
          <a:p>
            <a:pPr marL="139700" indent="0">
              <a:buNone/>
            </a:pPr>
            <a:endParaRPr lang="en-US" dirty="0"/>
          </a:p>
          <a:p>
            <a:pPr marL="139700" indent="0">
              <a:buNone/>
            </a:pPr>
            <a:endParaRPr lang="en-US" dirty="0"/>
          </a:p>
        </p:txBody>
      </p:sp>
    </p:spTree>
    <p:extLst>
      <p:ext uri="{BB962C8B-B14F-4D97-AF65-F5344CB8AC3E}">
        <p14:creationId xmlns:p14="http://schemas.microsoft.com/office/powerpoint/2010/main" val="212234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a:t>
            </a:r>
            <a:r>
              <a:rPr lang="es-CO" dirty="0" err="1"/>
              <a:t>Complex</a:t>
            </a:r>
            <a:r>
              <a:rPr lang="es-CO" dirty="0"/>
              <a:t> RNN </a:t>
            </a:r>
            <a:r>
              <a:rPr lang="es-CO" dirty="0" err="1"/>
              <a:t>Model</a:t>
            </a:r>
            <a:r>
              <a:rPr lang="es-CO" dirty="0"/>
              <a:t> - </a:t>
            </a:r>
            <a:r>
              <a:rPr lang="es-CO" dirty="0" err="1"/>
              <a:t>Stack</a:t>
            </a:r>
            <a:endParaRPr dirty="0"/>
          </a:p>
        </p:txBody>
      </p:sp>
      <p:sp>
        <p:nvSpPr>
          <p:cNvPr id="99" name="Google Shape;99;p16"/>
          <p:cNvSpPr txBox="1">
            <a:spLocks noGrp="1"/>
          </p:cNvSpPr>
          <p:nvPr>
            <p:ph type="body" idx="1"/>
          </p:nvPr>
        </p:nvSpPr>
        <p:spPr>
          <a:xfrm>
            <a:off x="700114" y="1211350"/>
            <a:ext cx="7743772" cy="2110494"/>
          </a:xfrm>
          <a:prstGeom prst="rect">
            <a:avLst/>
          </a:prstGeom>
        </p:spPr>
        <p:txBody>
          <a:bodyPr spcFirstLastPara="1" wrap="square" lIns="91425" tIns="91425" rIns="91425" bIns="91425" anchor="t" anchorCtr="0">
            <a:noAutofit/>
          </a:bodyPr>
          <a:lstStyle/>
          <a:p>
            <a:pPr marL="139700" indent="0">
              <a:buNone/>
            </a:pPr>
            <a:r>
              <a:rPr lang="en-US" dirty="0"/>
              <a:t>Most complex model considered in order to train, using data generators, for “Heavy” dataset of Stack Overflow (6M questions)</a:t>
            </a:r>
          </a:p>
        </p:txBody>
      </p:sp>
      <p:sp>
        <p:nvSpPr>
          <p:cNvPr id="6" name="Google Shape;99;p16">
            <a:extLst>
              <a:ext uri="{FF2B5EF4-FFF2-40B4-BE49-F238E27FC236}">
                <a16:creationId xmlns:a16="http://schemas.microsoft.com/office/drawing/2014/main" id="{AF7C3E26-CAC2-4E0F-9E64-0A71894F5860}"/>
              </a:ext>
            </a:extLst>
          </p:cNvPr>
          <p:cNvSpPr txBox="1">
            <a:spLocks/>
          </p:cNvSpPr>
          <p:nvPr/>
        </p:nvSpPr>
        <p:spPr>
          <a:xfrm>
            <a:off x="4572000" y="1896965"/>
            <a:ext cx="4250531" cy="21104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buNone/>
            </a:pPr>
            <a:r>
              <a:rPr lang="en-US" dirty="0"/>
              <a:t>Input dataset:</a:t>
            </a:r>
          </a:p>
          <a:p>
            <a:r>
              <a:rPr lang="en-US" dirty="0"/>
              <a:t>55.1% good questions, 44.9% bad questions</a:t>
            </a:r>
          </a:p>
          <a:p>
            <a:pPr marL="139700" indent="0" algn="just">
              <a:buNone/>
            </a:pPr>
            <a:endParaRPr lang="en-US" sz="1400" dirty="0"/>
          </a:p>
          <a:p>
            <a:pPr marL="139700" indent="0" algn="just">
              <a:buNone/>
            </a:pPr>
            <a:r>
              <a:rPr lang="en-US" sz="1400" dirty="0"/>
              <a:t>Metrics:</a:t>
            </a:r>
          </a:p>
          <a:p>
            <a:pPr algn="just"/>
            <a:r>
              <a:rPr lang="en-US" sz="1400" dirty="0"/>
              <a:t>Accuracy</a:t>
            </a:r>
          </a:p>
          <a:p>
            <a:pPr algn="just"/>
            <a:r>
              <a:rPr lang="en-US" sz="1400" dirty="0"/>
              <a:t>Validation Set (</a:t>
            </a:r>
            <a:r>
              <a:rPr lang="en-US" dirty="0"/>
              <a:t>using generators)</a:t>
            </a:r>
            <a:endParaRPr lang="en-US" sz="1400" dirty="0"/>
          </a:p>
          <a:p>
            <a:pPr algn="just"/>
            <a:endParaRPr lang="en-US" sz="1400" dirty="0"/>
          </a:p>
          <a:p>
            <a:pPr marL="139700" indent="0" algn="just">
              <a:buNone/>
            </a:pPr>
            <a:r>
              <a:rPr lang="en-US" sz="1400" dirty="0"/>
              <a:t>Results: </a:t>
            </a:r>
          </a:p>
          <a:p>
            <a:pPr algn="just"/>
            <a:r>
              <a:rPr lang="en-US" sz="1400" b="1" dirty="0"/>
              <a:t>Accuracy: 0.65</a:t>
            </a:r>
          </a:p>
        </p:txBody>
      </p:sp>
      <p:sp>
        <p:nvSpPr>
          <p:cNvPr id="7" name="Google Shape;99;p16">
            <a:extLst>
              <a:ext uri="{FF2B5EF4-FFF2-40B4-BE49-F238E27FC236}">
                <a16:creationId xmlns:a16="http://schemas.microsoft.com/office/drawing/2014/main" id="{E4EC2E7E-6E49-49C7-8C69-642C37D64DE8}"/>
              </a:ext>
            </a:extLst>
          </p:cNvPr>
          <p:cNvSpPr txBox="1">
            <a:spLocks/>
          </p:cNvSpPr>
          <p:nvPr/>
        </p:nvSpPr>
        <p:spPr>
          <a:xfrm>
            <a:off x="406442" y="1896965"/>
            <a:ext cx="4072689" cy="21104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lgn="just">
              <a:buNone/>
            </a:pPr>
            <a:r>
              <a:rPr lang="en-US" dirty="0"/>
              <a:t>Hyperparameters:</a:t>
            </a:r>
          </a:p>
          <a:p>
            <a:pPr algn="just"/>
            <a:r>
              <a:rPr lang="en-US" dirty="0"/>
              <a:t>Input shape: (30, 300) vectors for each question, </a:t>
            </a:r>
            <a:r>
              <a:rPr lang="en-US" b="1" dirty="0"/>
              <a:t>300 as DIM EMBEDDING</a:t>
            </a:r>
          </a:p>
          <a:p>
            <a:pPr algn="just"/>
            <a:r>
              <a:rPr lang="en-US" sz="1400" dirty="0"/>
              <a:t>Sigmoid activation for last layer: Intended to binary classification of questions</a:t>
            </a:r>
          </a:p>
          <a:p>
            <a:pPr algn="just"/>
            <a:r>
              <a:rPr lang="en-US" sz="1400" dirty="0"/>
              <a:t>Adam Optimizer (rate = 0.003) and Binary </a:t>
            </a:r>
            <a:r>
              <a:rPr lang="en-US" sz="1400" dirty="0" err="1"/>
              <a:t>CrossEntropy</a:t>
            </a:r>
            <a:r>
              <a:rPr lang="en-US" sz="1400" dirty="0"/>
              <a:t> for loss function</a:t>
            </a:r>
          </a:p>
          <a:p>
            <a:pPr algn="just"/>
            <a:r>
              <a:rPr lang="en-US" sz="1400" dirty="0"/>
              <a:t>Batch Size: 512</a:t>
            </a:r>
          </a:p>
          <a:p>
            <a:pPr algn="just"/>
            <a:r>
              <a:rPr lang="en-US" sz="1400" dirty="0"/>
              <a:t>Epochs: 10</a:t>
            </a:r>
            <a:endParaRPr lang="en-US" sz="1200" dirty="0"/>
          </a:p>
          <a:p>
            <a:pPr marL="139700" indent="0">
              <a:buNone/>
            </a:pPr>
            <a:endParaRPr lang="en-US" dirty="0"/>
          </a:p>
          <a:p>
            <a:pPr marL="139700" indent="0">
              <a:buNone/>
            </a:pPr>
            <a:endParaRPr lang="en-US" dirty="0"/>
          </a:p>
          <a:p>
            <a:pPr marL="139700" indent="0">
              <a:buNone/>
            </a:pPr>
            <a:endParaRPr lang="en-US" dirty="0"/>
          </a:p>
        </p:txBody>
      </p:sp>
    </p:spTree>
    <p:extLst>
      <p:ext uri="{BB962C8B-B14F-4D97-AF65-F5344CB8AC3E}">
        <p14:creationId xmlns:p14="http://schemas.microsoft.com/office/powerpoint/2010/main" val="2913577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a:t>
            </a:r>
            <a:r>
              <a:rPr lang="es-CO" dirty="0" err="1"/>
              <a:t>Complex</a:t>
            </a:r>
            <a:r>
              <a:rPr lang="es-CO" dirty="0"/>
              <a:t> RNN </a:t>
            </a:r>
            <a:r>
              <a:rPr lang="es-CO" dirty="0" err="1"/>
              <a:t>Model</a:t>
            </a:r>
            <a:r>
              <a:rPr lang="es-CO" dirty="0"/>
              <a:t> - </a:t>
            </a:r>
            <a:r>
              <a:rPr lang="es-CO" dirty="0" err="1"/>
              <a:t>Math</a:t>
            </a:r>
            <a:endParaRPr dirty="0"/>
          </a:p>
        </p:txBody>
      </p:sp>
      <p:sp>
        <p:nvSpPr>
          <p:cNvPr id="99" name="Google Shape;99;p16"/>
          <p:cNvSpPr txBox="1">
            <a:spLocks noGrp="1"/>
          </p:cNvSpPr>
          <p:nvPr>
            <p:ph type="body" idx="1"/>
          </p:nvPr>
        </p:nvSpPr>
        <p:spPr>
          <a:xfrm>
            <a:off x="700114" y="1211350"/>
            <a:ext cx="7743772" cy="2110494"/>
          </a:xfrm>
          <a:prstGeom prst="rect">
            <a:avLst/>
          </a:prstGeom>
        </p:spPr>
        <p:txBody>
          <a:bodyPr spcFirstLastPara="1" wrap="square" lIns="91425" tIns="91425" rIns="91425" bIns="91425" anchor="t" anchorCtr="0">
            <a:noAutofit/>
          </a:bodyPr>
          <a:lstStyle/>
          <a:p>
            <a:pPr marL="139700" indent="0">
              <a:buNone/>
            </a:pPr>
            <a:r>
              <a:rPr lang="en-US" dirty="0"/>
              <a:t>Most complex model considered in order to train, using data generators, for “Heavy” dataset of Math (60k questions)</a:t>
            </a:r>
          </a:p>
        </p:txBody>
      </p:sp>
      <p:sp>
        <p:nvSpPr>
          <p:cNvPr id="6" name="Google Shape;99;p16">
            <a:extLst>
              <a:ext uri="{FF2B5EF4-FFF2-40B4-BE49-F238E27FC236}">
                <a16:creationId xmlns:a16="http://schemas.microsoft.com/office/drawing/2014/main" id="{AF7C3E26-CAC2-4E0F-9E64-0A71894F5860}"/>
              </a:ext>
            </a:extLst>
          </p:cNvPr>
          <p:cNvSpPr txBox="1">
            <a:spLocks/>
          </p:cNvSpPr>
          <p:nvPr/>
        </p:nvSpPr>
        <p:spPr>
          <a:xfrm>
            <a:off x="4572000" y="1896965"/>
            <a:ext cx="4250531" cy="21104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buNone/>
            </a:pPr>
            <a:r>
              <a:rPr lang="en-US" dirty="0"/>
              <a:t>Input dataset:</a:t>
            </a:r>
          </a:p>
          <a:p>
            <a:r>
              <a:rPr lang="en-US" dirty="0"/>
              <a:t>51% good questions, 49% bad questions</a:t>
            </a:r>
          </a:p>
          <a:p>
            <a:pPr marL="139700" indent="0" algn="just">
              <a:buNone/>
            </a:pPr>
            <a:endParaRPr lang="en-US" sz="1400" dirty="0"/>
          </a:p>
          <a:p>
            <a:pPr marL="139700" indent="0" algn="just">
              <a:buNone/>
            </a:pPr>
            <a:r>
              <a:rPr lang="en-US" sz="1400" dirty="0"/>
              <a:t>Metrics:</a:t>
            </a:r>
          </a:p>
          <a:p>
            <a:pPr algn="just"/>
            <a:r>
              <a:rPr lang="en-US" sz="1400" dirty="0"/>
              <a:t>Accuracy</a:t>
            </a:r>
          </a:p>
          <a:p>
            <a:pPr algn="just"/>
            <a:r>
              <a:rPr lang="en-US" sz="1400" dirty="0"/>
              <a:t>Validation Set (</a:t>
            </a:r>
            <a:r>
              <a:rPr lang="en-US" dirty="0"/>
              <a:t>using generators)</a:t>
            </a:r>
            <a:endParaRPr lang="en-US" sz="1400" dirty="0"/>
          </a:p>
          <a:p>
            <a:pPr algn="just"/>
            <a:endParaRPr lang="en-US" sz="1400" dirty="0"/>
          </a:p>
          <a:p>
            <a:pPr marL="139700" indent="0" algn="just">
              <a:buNone/>
            </a:pPr>
            <a:r>
              <a:rPr lang="en-US" sz="1400" dirty="0"/>
              <a:t>Results: </a:t>
            </a:r>
          </a:p>
          <a:p>
            <a:pPr algn="just"/>
            <a:r>
              <a:rPr lang="en-US" sz="1400" b="1" dirty="0"/>
              <a:t>Accuracy: 0.685 -&gt; using body of question</a:t>
            </a:r>
          </a:p>
          <a:p>
            <a:pPr algn="just"/>
            <a:r>
              <a:rPr lang="en-US" sz="1400" b="1" dirty="0"/>
              <a:t>Accuracy: 0.664 -&gt; without body of question</a:t>
            </a:r>
          </a:p>
        </p:txBody>
      </p:sp>
      <p:sp>
        <p:nvSpPr>
          <p:cNvPr id="7" name="Google Shape;99;p16">
            <a:extLst>
              <a:ext uri="{FF2B5EF4-FFF2-40B4-BE49-F238E27FC236}">
                <a16:creationId xmlns:a16="http://schemas.microsoft.com/office/drawing/2014/main" id="{E4EC2E7E-6E49-49C7-8C69-642C37D64DE8}"/>
              </a:ext>
            </a:extLst>
          </p:cNvPr>
          <p:cNvSpPr txBox="1">
            <a:spLocks/>
          </p:cNvSpPr>
          <p:nvPr/>
        </p:nvSpPr>
        <p:spPr>
          <a:xfrm>
            <a:off x="406442" y="1896965"/>
            <a:ext cx="4072689" cy="21104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139700" indent="0" algn="just">
              <a:buNone/>
            </a:pPr>
            <a:r>
              <a:rPr lang="en-US" dirty="0"/>
              <a:t>Hyperparameters:</a:t>
            </a:r>
          </a:p>
          <a:p>
            <a:pPr algn="just"/>
            <a:r>
              <a:rPr lang="en-US" dirty="0"/>
              <a:t>Input shape: (20, 128) vectors for each question, </a:t>
            </a:r>
            <a:r>
              <a:rPr lang="en-US" b="1" dirty="0"/>
              <a:t>128 as DIM EMBEDDING</a:t>
            </a:r>
          </a:p>
          <a:p>
            <a:pPr algn="just"/>
            <a:r>
              <a:rPr lang="en-US" sz="1400" dirty="0"/>
              <a:t>Sigmoid activation for last layer: Intended to binary classification of questions</a:t>
            </a:r>
          </a:p>
          <a:p>
            <a:pPr algn="just"/>
            <a:r>
              <a:rPr lang="en-US" sz="1400" dirty="0"/>
              <a:t>Adam Optimizer (rate = 0.0003) and Binary </a:t>
            </a:r>
            <a:r>
              <a:rPr lang="en-US" sz="1400" dirty="0" err="1"/>
              <a:t>CrossEntropy</a:t>
            </a:r>
            <a:r>
              <a:rPr lang="en-US" sz="1400" dirty="0"/>
              <a:t> for loss function</a:t>
            </a:r>
          </a:p>
          <a:p>
            <a:pPr algn="just"/>
            <a:r>
              <a:rPr lang="en-US" sz="1400" dirty="0"/>
              <a:t>Batch Size: 1024</a:t>
            </a:r>
          </a:p>
          <a:p>
            <a:pPr algn="just"/>
            <a:r>
              <a:rPr lang="en-US" sz="1400" dirty="0"/>
              <a:t>Epochs: 20</a:t>
            </a:r>
            <a:endParaRPr lang="en-US" sz="1200" dirty="0"/>
          </a:p>
          <a:p>
            <a:pPr marL="139700" indent="0">
              <a:buNone/>
            </a:pPr>
            <a:endParaRPr lang="en-US" dirty="0"/>
          </a:p>
          <a:p>
            <a:pPr marL="139700" indent="0">
              <a:buNone/>
            </a:pPr>
            <a:endParaRPr lang="en-US" dirty="0"/>
          </a:p>
          <a:p>
            <a:pPr marL="139700" indent="0">
              <a:buNone/>
            </a:pPr>
            <a:endParaRPr lang="en-US" dirty="0"/>
          </a:p>
        </p:txBody>
      </p:sp>
    </p:spTree>
    <p:extLst>
      <p:ext uri="{BB962C8B-B14F-4D97-AF65-F5344CB8AC3E}">
        <p14:creationId xmlns:p14="http://schemas.microsoft.com/office/powerpoint/2010/main" val="3294230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t>Mot</a:t>
            </a:r>
            <a:r>
              <a:rPr lang="en" dirty="0">
                <a:solidFill>
                  <a:schemeClr val="bg1"/>
                </a:solidFill>
              </a:rPr>
              <a:t>iva</a:t>
            </a:r>
            <a:r>
              <a:rPr lang="en" dirty="0"/>
              <a:t>tion</a:t>
            </a:r>
          </a:p>
          <a:p>
            <a:pPr lvl="0" indent="-457200" algn="l" rtl="0">
              <a:spcBef>
                <a:spcPts val="0"/>
              </a:spcBef>
              <a:spcAft>
                <a:spcPts val="0"/>
              </a:spcAft>
              <a:buAutoNum type="arabicPeriod"/>
            </a:pPr>
            <a:r>
              <a:rPr lang="en" dirty="0"/>
              <a:t>EDA and pre-process of dataset</a:t>
            </a:r>
          </a:p>
          <a:p>
            <a:pPr lvl="0" indent="-457200" algn="l" rtl="0">
              <a:spcBef>
                <a:spcPts val="0"/>
              </a:spcBef>
              <a:spcAft>
                <a:spcPts val="0"/>
              </a:spcAft>
              <a:buAutoNum type="arabicPeriod"/>
            </a:pPr>
            <a:r>
              <a:rPr lang="en" dirty="0"/>
              <a:t>Proposed models and results (hyperparameters and metrics)</a:t>
            </a:r>
          </a:p>
          <a:p>
            <a:pPr lvl="0" indent="-457200" algn="l" rtl="0">
              <a:spcBef>
                <a:spcPts val="0"/>
              </a:spcBef>
              <a:spcAft>
                <a:spcPts val="0"/>
              </a:spcAft>
              <a:buAutoNum type="arabicPeriod"/>
            </a:pPr>
            <a:r>
              <a:rPr lang="en" dirty="0"/>
              <a:t>Final results and interpretability</a:t>
            </a:r>
          </a:p>
          <a:p>
            <a:pPr lvl="0" indent="-457200" algn="l" rtl="0">
              <a:spcBef>
                <a:spcPts val="0"/>
              </a:spcBef>
              <a:spcAft>
                <a:spcPts val="0"/>
              </a:spcAft>
              <a:buAutoNum type="arabicPeriod"/>
            </a:pPr>
            <a:r>
              <a:rPr lang="en" dirty="0"/>
              <a:t>Rest API (served in Docker)</a:t>
            </a:r>
          </a:p>
          <a:p>
            <a:pPr lvl="0" indent="-457200" algn="l" rtl="0">
              <a:spcBef>
                <a:spcPts val="0"/>
              </a:spcBef>
              <a:spcAft>
                <a:spcPts val="0"/>
              </a:spcAft>
              <a:buAutoNum type="arabicPeriod"/>
            </a:pPr>
            <a:r>
              <a:rPr lang="en" dirty="0"/>
              <a:t>Conclusions</a:t>
            </a:r>
          </a:p>
          <a:p>
            <a:pPr lvl="0" indent="-457200" algn="l" rtl="0">
              <a:spcBef>
                <a:spcPts val="0"/>
              </a:spcBef>
              <a:spcAft>
                <a:spcPts val="0"/>
              </a:spcAft>
              <a:buAutoNum type="arabicPeriod"/>
            </a:pPr>
            <a:r>
              <a:rPr lang="en" dirty="0"/>
              <a:t>Future work</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a:t>
            </a:r>
            <a:r>
              <a:rPr lang="es-CO" dirty="0" err="1"/>
              <a:t>Complex</a:t>
            </a:r>
            <a:r>
              <a:rPr lang="es-CO" dirty="0"/>
              <a:t> RNN </a:t>
            </a:r>
            <a:r>
              <a:rPr lang="es-CO" dirty="0" err="1"/>
              <a:t>Model</a:t>
            </a:r>
            <a:r>
              <a:rPr lang="es-CO" dirty="0"/>
              <a:t> - </a:t>
            </a:r>
            <a:r>
              <a:rPr lang="es-CO" dirty="0" err="1"/>
              <a:t>Math</a:t>
            </a:r>
            <a:endParaRPr dirty="0"/>
          </a:p>
        </p:txBody>
      </p:sp>
      <p:pic>
        <p:nvPicPr>
          <p:cNvPr id="4" name="Imagen 3">
            <a:extLst>
              <a:ext uri="{FF2B5EF4-FFF2-40B4-BE49-F238E27FC236}">
                <a16:creationId xmlns:a16="http://schemas.microsoft.com/office/drawing/2014/main" id="{13EA93ED-FE4A-4D8E-B87A-22544F591F4B}"/>
              </a:ext>
            </a:extLst>
          </p:cNvPr>
          <p:cNvPicPr>
            <a:picLocks noChangeAspect="1"/>
          </p:cNvPicPr>
          <p:nvPr/>
        </p:nvPicPr>
        <p:blipFill>
          <a:blip r:embed="rId3"/>
          <a:stretch>
            <a:fillRect/>
          </a:stretch>
        </p:blipFill>
        <p:spPr>
          <a:xfrm>
            <a:off x="3105486" y="1232680"/>
            <a:ext cx="2933028" cy="3334870"/>
          </a:xfrm>
          <a:prstGeom prst="rect">
            <a:avLst/>
          </a:prstGeom>
        </p:spPr>
      </p:pic>
    </p:spTree>
    <p:extLst>
      <p:ext uri="{BB962C8B-B14F-4D97-AF65-F5344CB8AC3E}">
        <p14:creationId xmlns:p14="http://schemas.microsoft.com/office/powerpoint/2010/main" val="5512849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a:t>
            </a:r>
            <a:r>
              <a:rPr lang="es-CO" dirty="0" err="1"/>
              <a:t>Complex</a:t>
            </a:r>
            <a:r>
              <a:rPr lang="es-CO" dirty="0"/>
              <a:t> RNN </a:t>
            </a:r>
            <a:r>
              <a:rPr lang="es-CO" dirty="0" err="1"/>
              <a:t>Model</a:t>
            </a:r>
            <a:r>
              <a:rPr lang="es-CO" dirty="0"/>
              <a:t> - </a:t>
            </a:r>
            <a:r>
              <a:rPr lang="es-CO" dirty="0" err="1"/>
              <a:t>Math</a:t>
            </a:r>
            <a:endParaRPr dirty="0"/>
          </a:p>
        </p:txBody>
      </p:sp>
      <p:pic>
        <p:nvPicPr>
          <p:cNvPr id="3" name="Imagen 2" descr="Interfaz de usuario gráfica, Aplicación, Tabla, Excel&#10;&#10;Descripción generada automáticamente">
            <a:extLst>
              <a:ext uri="{FF2B5EF4-FFF2-40B4-BE49-F238E27FC236}">
                <a16:creationId xmlns:a16="http://schemas.microsoft.com/office/drawing/2014/main" id="{47DBCC6A-6E43-4D08-8099-0AFE8D72ECED}"/>
              </a:ext>
            </a:extLst>
          </p:cNvPr>
          <p:cNvPicPr>
            <a:picLocks noChangeAspect="1"/>
          </p:cNvPicPr>
          <p:nvPr/>
        </p:nvPicPr>
        <p:blipFill>
          <a:blip r:embed="rId3"/>
          <a:stretch>
            <a:fillRect/>
          </a:stretch>
        </p:blipFill>
        <p:spPr>
          <a:xfrm>
            <a:off x="3069461" y="1024250"/>
            <a:ext cx="3005077" cy="3543300"/>
          </a:xfrm>
          <a:prstGeom prst="rect">
            <a:avLst/>
          </a:prstGeom>
        </p:spPr>
      </p:pic>
    </p:spTree>
    <p:extLst>
      <p:ext uri="{BB962C8B-B14F-4D97-AF65-F5344CB8AC3E}">
        <p14:creationId xmlns:p14="http://schemas.microsoft.com/office/powerpoint/2010/main" val="40588371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3. </a:t>
            </a:r>
            <a:r>
              <a:rPr lang="es-CO" dirty="0" err="1"/>
              <a:t>Complex</a:t>
            </a:r>
            <a:r>
              <a:rPr lang="es-CO" dirty="0"/>
              <a:t> RNN </a:t>
            </a:r>
            <a:r>
              <a:rPr lang="es-CO" dirty="0" err="1"/>
              <a:t>Model</a:t>
            </a:r>
            <a:r>
              <a:rPr lang="es-CO" dirty="0"/>
              <a:t> - </a:t>
            </a:r>
            <a:r>
              <a:rPr lang="es-CO" dirty="0" err="1"/>
              <a:t>Math</a:t>
            </a:r>
            <a:endParaRPr dirty="0"/>
          </a:p>
        </p:txBody>
      </p:sp>
      <p:pic>
        <p:nvPicPr>
          <p:cNvPr id="3" name="Imagen 2">
            <a:extLst>
              <a:ext uri="{FF2B5EF4-FFF2-40B4-BE49-F238E27FC236}">
                <a16:creationId xmlns:a16="http://schemas.microsoft.com/office/drawing/2014/main" id="{816C962E-99DD-49CE-8841-DF513652DBAC}"/>
              </a:ext>
            </a:extLst>
          </p:cNvPr>
          <p:cNvPicPr>
            <a:picLocks noChangeAspect="1"/>
          </p:cNvPicPr>
          <p:nvPr/>
        </p:nvPicPr>
        <p:blipFill>
          <a:blip r:embed="rId3"/>
          <a:stretch>
            <a:fillRect/>
          </a:stretch>
        </p:blipFill>
        <p:spPr>
          <a:xfrm>
            <a:off x="1981200" y="1211350"/>
            <a:ext cx="5181600" cy="3381375"/>
          </a:xfrm>
          <a:prstGeom prst="rect">
            <a:avLst/>
          </a:prstGeom>
        </p:spPr>
      </p:pic>
    </p:spTree>
    <p:extLst>
      <p:ext uri="{BB962C8B-B14F-4D97-AF65-F5344CB8AC3E}">
        <p14:creationId xmlns:p14="http://schemas.microsoft.com/office/powerpoint/2010/main" val="4011775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solidFill>
                  <a:schemeClr val="bg1">
                    <a:lumMod val="50000"/>
                  </a:schemeClr>
                </a:solidFill>
              </a:rPr>
              <a:t>Motivation</a:t>
            </a:r>
          </a:p>
          <a:p>
            <a:pPr lvl="0" indent="-457200" algn="l" rtl="0">
              <a:spcBef>
                <a:spcPts val="0"/>
              </a:spcBef>
              <a:spcAft>
                <a:spcPts val="0"/>
              </a:spcAft>
              <a:buAutoNum type="arabicPeriod"/>
            </a:pPr>
            <a:r>
              <a:rPr lang="en" dirty="0">
                <a:solidFill>
                  <a:schemeClr val="bg1">
                    <a:lumMod val="50000"/>
                  </a:schemeClr>
                </a:solidFill>
              </a:rPr>
              <a:t>EDA and pre-process of dataset</a:t>
            </a:r>
          </a:p>
          <a:p>
            <a:pPr lvl="0" indent="-457200" algn="l" rtl="0">
              <a:spcBef>
                <a:spcPts val="0"/>
              </a:spcBef>
              <a:spcAft>
                <a:spcPts val="0"/>
              </a:spcAft>
              <a:buAutoNum type="arabicPeriod"/>
            </a:pPr>
            <a:r>
              <a:rPr lang="en" dirty="0">
                <a:solidFill>
                  <a:schemeClr val="bg1">
                    <a:lumMod val="50000"/>
                  </a:schemeClr>
                </a:solidFill>
              </a:rPr>
              <a:t>Proposed models and results (hyperparameters and metrics)</a:t>
            </a:r>
          </a:p>
          <a:p>
            <a:pPr indent="-457200" algn="l">
              <a:buFont typeface="Lato"/>
              <a:buAutoNum type="arabicPeriod"/>
            </a:pPr>
            <a:r>
              <a:rPr lang="en" b="1" dirty="0">
                <a:solidFill>
                  <a:schemeClr val="bg1"/>
                </a:solidFill>
              </a:rPr>
              <a:t>Final results and interpretability</a:t>
            </a:r>
            <a:endParaRPr lang="en" b="1" dirty="0">
              <a:solidFill>
                <a:schemeClr val="bg1">
                  <a:lumMod val="50000"/>
                </a:schemeClr>
              </a:solidFill>
            </a:endParaRPr>
          </a:p>
          <a:p>
            <a:pPr lvl="0" indent="-457200" algn="l" rtl="0">
              <a:spcBef>
                <a:spcPts val="0"/>
              </a:spcBef>
              <a:spcAft>
                <a:spcPts val="0"/>
              </a:spcAft>
              <a:buAutoNum type="arabicPeriod"/>
            </a:pPr>
            <a:r>
              <a:rPr lang="en" dirty="0">
                <a:solidFill>
                  <a:schemeClr val="bg1">
                    <a:lumMod val="50000"/>
                  </a:schemeClr>
                </a:solidFill>
              </a:rPr>
              <a:t>Rest API (served in Docker)</a:t>
            </a:r>
          </a:p>
          <a:p>
            <a:pPr lvl="0" indent="-457200" algn="l" rtl="0">
              <a:spcBef>
                <a:spcPts val="0"/>
              </a:spcBef>
              <a:spcAft>
                <a:spcPts val="0"/>
              </a:spcAft>
              <a:buAutoNum type="arabicPeriod"/>
            </a:pPr>
            <a:r>
              <a:rPr lang="en" dirty="0">
                <a:solidFill>
                  <a:schemeClr val="bg1">
                    <a:lumMod val="50000"/>
                  </a:schemeClr>
                </a:solidFill>
              </a:rPr>
              <a:t>Conclusions</a:t>
            </a:r>
          </a:p>
          <a:p>
            <a:pPr lvl="0" indent="-457200" algn="l" rtl="0">
              <a:spcBef>
                <a:spcPts val="0"/>
              </a:spcBef>
              <a:spcAft>
                <a:spcPts val="0"/>
              </a:spcAft>
              <a:buAutoNum type="arabicPeriod"/>
            </a:pPr>
            <a:r>
              <a:rPr lang="en" dirty="0">
                <a:solidFill>
                  <a:schemeClr val="bg1">
                    <a:lumMod val="50000"/>
                  </a:schemeClr>
                </a:solidFill>
              </a:rPr>
              <a:t>Future work</a:t>
            </a:r>
          </a:p>
        </p:txBody>
      </p:sp>
    </p:spTree>
    <p:extLst>
      <p:ext uri="{BB962C8B-B14F-4D97-AF65-F5344CB8AC3E}">
        <p14:creationId xmlns:p14="http://schemas.microsoft.com/office/powerpoint/2010/main" val="8453168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4. Final Results / Interpretability</a:t>
            </a:r>
            <a:endParaRPr dirty="0"/>
          </a:p>
        </p:txBody>
      </p:sp>
      <p:sp>
        <p:nvSpPr>
          <p:cNvPr id="3" name="Google Shape;92;p15">
            <a:extLst>
              <a:ext uri="{FF2B5EF4-FFF2-40B4-BE49-F238E27FC236}">
                <a16:creationId xmlns:a16="http://schemas.microsoft.com/office/drawing/2014/main" id="{BA5F3789-117E-45E3-983A-CBE75D7DCB0F}"/>
              </a:ext>
            </a:extLst>
          </p:cNvPr>
          <p:cNvSpPr txBox="1">
            <a:spLocks/>
          </p:cNvSpPr>
          <p:nvPr/>
        </p:nvSpPr>
        <p:spPr>
          <a:xfrm>
            <a:off x="2016869" y="1476468"/>
            <a:ext cx="5848400" cy="300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0" indent="0">
              <a:buFont typeface="Lato"/>
              <a:buNone/>
            </a:pPr>
            <a:r>
              <a:rPr lang="en-US" sz="1800" b="1" dirty="0">
                <a:solidFill>
                  <a:srgbClr val="43B6C5"/>
                </a:solidFill>
              </a:rPr>
              <a:t>Model Selected: </a:t>
            </a:r>
          </a:p>
          <a:p>
            <a:pPr marL="0" indent="0">
              <a:buFont typeface="Lato"/>
              <a:buNone/>
            </a:pPr>
            <a:r>
              <a:rPr lang="en-US" dirty="0"/>
              <a:t>The model with Math dataset, 128 dim embeddings (Google from </a:t>
            </a:r>
            <a:r>
              <a:rPr lang="en-US" dirty="0" err="1"/>
              <a:t>TensorHub</a:t>
            </a:r>
            <a:r>
              <a:rPr lang="en-US" dirty="0"/>
              <a:t>) had an accuracy of </a:t>
            </a:r>
            <a:r>
              <a:rPr lang="en-US" b="1" dirty="0"/>
              <a:t>0.685</a:t>
            </a:r>
            <a:r>
              <a:rPr lang="en-US" dirty="0"/>
              <a:t> with body of question and </a:t>
            </a:r>
            <a:r>
              <a:rPr lang="en-US" b="1" dirty="0"/>
              <a:t>0.664 </a:t>
            </a:r>
            <a:r>
              <a:rPr lang="en-US" dirty="0"/>
              <a:t>without body.</a:t>
            </a:r>
          </a:p>
          <a:p>
            <a:pPr marL="0" indent="0">
              <a:buFont typeface="Lato"/>
              <a:buNone/>
            </a:pPr>
            <a:endParaRPr lang="en-US" sz="1800" dirty="0"/>
          </a:p>
          <a:p>
            <a:pPr marL="0" indent="0">
              <a:buNone/>
            </a:pPr>
            <a:r>
              <a:rPr lang="en-US" sz="1800" b="1" dirty="0">
                <a:solidFill>
                  <a:srgbClr val="43B6C5"/>
                </a:solidFill>
              </a:rPr>
              <a:t>Interpretability:</a:t>
            </a:r>
          </a:p>
          <a:p>
            <a:pPr marL="0" indent="0">
              <a:buNone/>
            </a:pPr>
            <a:r>
              <a:rPr lang="en-US" dirty="0"/>
              <a:t>As part of the results, the </a:t>
            </a:r>
            <a:r>
              <a:rPr lang="en-US" b="1" dirty="0"/>
              <a:t>Integrated Gradients </a:t>
            </a:r>
            <a:r>
              <a:rPr lang="en-US" dirty="0"/>
              <a:t>module (alibi API) was used in order to find the relevance of each of the words on the questions.</a:t>
            </a:r>
          </a:p>
          <a:p>
            <a:pPr marL="0" indent="0">
              <a:buNone/>
            </a:pPr>
            <a:endParaRPr lang="en-US" sz="1800" b="1" dirty="0">
              <a:solidFill>
                <a:srgbClr val="43B6C5"/>
              </a:solidFill>
            </a:endParaRPr>
          </a:p>
          <a:p>
            <a:pPr marL="0" indent="0">
              <a:buNone/>
            </a:pPr>
            <a:r>
              <a:rPr lang="en-US" b="1" i="1" dirty="0">
                <a:solidFill>
                  <a:srgbClr val="43B6C5"/>
                </a:solidFill>
              </a:rPr>
              <a:t>Results shown in next slides</a:t>
            </a:r>
            <a:endParaRPr lang="en-US" sz="1800" b="1" i="1" dirty="0">
              <a:solidFill>
                <a:srgbClr val="43B6C5"/>
              </a:solidFill>
            </a:endParaRPr>
          </a:p>
          <a:p>
            <a:pPr marL="0" indent="0">
              <a:buFont typeface="Lato"/>
              <a:buNone/>
            </a:pPr>
            <a:endParaRPr lang="en-US" sz="1800" dirty="0"/>
          </a:p>
        </p:txBody>
      </p:sp>
    </p:spTree>
    <p:extLst>
      <p:ext uri="{BB962C8B-B14F-4D97-AF65-F5344CB8AC3E}">
        <p14:creationId xmlns:p14="http://schemas.microsoft.com/office/powerpoint/2010/main" val="10050759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solidFill>
                  <a:schemeClr val="bg1">
                    <a:lumMod val="50000"/>
                  </a:schemeClr>
                </a:solidFill>
              </a:rPr>
              <a:t>Motivation</a:t>
            </a:r>
          </a:p>
          <a:p>
            <a:pPr lvl="0" indent="-457200" algn="l" rtl="0">
              <a:spcBef>
                <a:spcPts val="0"/>
              </a:spcBef>
              <a:spcAft>
                <a:spcPts val="0"/>
              </a:spcAft>
              <a:buAutoNum type="arabicPeriod"/>
            </a:pPr>
            <a:r>
              <a:rPr lang="en" dirty="0">
                <a:solidFill>
                  <a:schemeClr val="bg1">
                    <a:lumMod val="50000"/>
                  </a:schemeClr>
                </a:solidFill>
              </a:rPr>
              <a:t>EDA and pre-process of dataset</a:t>
            </a:r>
          </a:p>
          <a:p>
            <a:pPr lvl="0" indent="-457200" algn="l" rtl="0">
              <a:spcBef>
                <a:spcPts val="0"/>
              </a:spcBef>
              <a:spcAft>
                <a:spcPts val="0"/>
              </a:spcAft>
              <a:buAutoNum type="arabicPeriod"/>
            </a:pPr>
            <a:r>
              <a:rPr lang="en" dirty="0">
                <a:solidFill>
                  <a:schemeClr val="bg1">
                    <a:lumMod val="50000"/>
                  </a:schemeClr>
                </a:solidFill>
              </a:rPr>
              <a:t>Proposed models and results (hyperparameters and metrics)</a:t>
            </a:r>
          </a:p>
          <a:p>
            <a:pPr indent="-457200" algn="l">
              <a:buFont typeface="Lato"/>
              <a:buAutoNum type="arabicPeriod"/>
            </a:pPr>
            <a:r>
              <a:rPr lang="en" dirty="0">
                <a:solidFill>
                  <a:schemeClr val="bg1">
                    <a:lumMod val="50000"/>
                  </a:schemeClr>
                </a:solidFill>
              </a:rPr>
              <a:t>Final results and interpretability</a:t>
            </a:r>
            <a:endParaRPr lang="en" b="1" dirty="0">
              <a:solidFill>
                <a:schemeClr val="bg1">
                  <a:lumMod val="50000"/>
                </a:schemeClr>
              </a:solidFill>
            </a:endParaRPr>
          </a:p>
          <a:p>
            <a:pPr lvl="0" indent="-457200" algn="l" rtl="0">
              <a:spcBef>
                <a:spcPts val="0"/>
              </a:spcBef>
              <a:spcAft>
                <a:spcPts val="0"/>
              </a:spcAft>
              <a:buAutoNum type="arabicPeriod"/>
            </a:pPr>
            <a:r>
              <a:rPr lang="en" b="1" dirty="0">
                <a:solidFill>
                  <a:schemeClr val="bg1"/>
                </a:solidFill>
              </a:rPr>
              <a:t>Rest API (served in Docker)</a:t>
            </a:r>
          </a:p>
          <a:p>
            <a:pPr lvl="0" indent="-457200" algn="l" rtl="0">
              <a:spcBef>
                <a:spcPts val="0"/>
              </a:spcBef>
              <a:spcAft>
                <a:spcPts val="0"/>
              </a:spcAft>
              <a:buAutoNum type="arabicPeriod"/>
            </a:pPr>
            <a:r>
              <a:rPr lang="en" dirty="0">
                <a:solidFill>
                  <a:schemeClr val="bg1">
                    <a:lumMod val="50000"/>
                  </a:schemeClr>
                </a:solidFill>
              </a:rPr>
              <a:t>Conclusions</a:t>
            </a:r>
          </a:p>
          <a:p>
            <a:pPr lvl="0" indent="-457200" algn="l" rtl="0">
              <a:spcBef>
                <a:spcPts val="0"/>
              </a:spcBef>
              <a:spcAft>
                <a:spcPts val="0"/>
              </a:spcAft>
              <a:buAutoNum type="arabicPeriod"/>
            </a:pPr>
            <a:r>
              <a:rPr lang="en" dirty="0">
                <a:solidFill>
                  <a:schemeClr val="bg1">
                    <a:lumMod val="50000"/>
                  </a:schemeClr>
                </a:solidFill>
              </a:rPr>
              <a:t>Future work</a:t>
            </a:r>
          </a:p>
        </p:txBody>
      </p:sp>
    </p:spTree>
    <p:extLst>
      <p:ext uri="{BB962C8B-B14F-4D97-AF65-F5344CB8AC3E}">
        <p14:creationId xmlns:p14="http://schemas.microsoft.com/office/powerpoint/2010/main" val="816268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5. REST API</a:t>
            </a:r>
            <a:endParaRPr dirty="0"/>
          </a:p>
        </p:txBody>
      </p:sp>
      <p:sp>
        <p:nvSpPr>
          <p:cNvPr id="8" name="Google Shape;92;p15">
            <a:extLst>
              <a:ext uri="{FF2B5EF4-FFF2-40B4-BE49-F238E27FC236}">
                <a16:creationId xmlns:a16="http://schemas.microsoft.com/office/drawing/2014/main" id="{ED467171-8A3A-49D2-9472-D3ABEDB58AB0}"/>
              </a:ext>
            </a:extLst>
          </p:cNvPr>
          <p:cNvSpPr txBox="1">
            <a:spLocks/>
          </p:cNvSpPr>
          <p:nvPr/>
        </p:nvSpPr>
        <p:spPr>
          <a:xfrm>
            <a:off x="800100" y="1070550"/>
            <a:ext cx="1671638" cy="300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0" indent="0">
              <a:buFont typeface="Lato"/>
              <a:buNone/>
            </a:pPr>
            <a:r>
              <a:rPr lang="en-US" sz="1800" b="1" dirty="0">
                <a:solidFill>
                  <a:srgbClr val="43B6C5"/>
                </a:solidFill>
              </a:rPr>
              <a:t>Endpoint 1: Prediction with just the question</a:t>
            </a:r>
          </a:p>
          <a:p>
            <a:pPr marL="0" indent="0">
              <a:buFont typeface="Lato"/>
              <a:buNone/>
            </a:pPr>
            <a:endParaRPr lang="en-US" sz="1800" b="1" dirty="0">
              <a:solidFill>
                <a:srgbClr val="43B6C5"/>
              </a:solidFill>
            </a:endParaRPr>
          </a:p>
        </p:txBody>
      </p:sp>
      <p:sp>
        <p:nvSpPr>
          <p:cNvPr id="6" name="CuadroTexto 5">
            <a:extLst>
              <a:ext uri="{FF2B5EF4-FFF2-40B4-BE49-F238E27FC236}">
                <a16:creationId xmlns:a16="http://schemas.microsoft.com/office/drawing/2014/main" id="{111B234B-83B1-4709-823A-0658EAA1423F}"/>
              </a:ext>
            </a:extLst>
          </p:cNvPr>
          <p:cNvSpPr txBox="1"/>
          <p:nvPr/>
        </p:nvSpPr>
        <p:spPr>
          <a:xfrm>
            <a:off x="314325" y="4322981"/>
            <a:ext cx="6486526" cy="276999"/>
          </a:xfrm>
          <a:prstGeom prst="rect">
            <a:avLst/>
          </a:prstGeom>
          <a:noFill/>
        </p:spPr>
        <p:txBody>
          <a:bodyPr wrap="square">
            <a:spAutoFit/>
          </a:bodyPr>
          <a:lstStyle/>
          <a:p>
            <a:pPr marL="0" indent="0">
              <a:buFont typeface="Lato"/>
              <a:buNone/>
            </a:pPr>
            <a:r>
              <a:rPr lang="en-US" sz="1200" b="1" dirty="0">
                <a:solidFill>
                  <a:srgbClr val="43B6C5"/>
                </a:solidFill>
              </a:rPr>
              <a:t>Docker Image created with NN model serving on localhost port 5000</a:t>
            </a:r>
          </a:p>
        </p:txBody>
      </p:sp>
      <p:pic>
        <p:nvPicPr>
          <p:cNvPr id="1028" name="Picture 4" descr="[video-to-gif output image]">
            <a:extLst>
              <a:ext uri="{FF2B5EF4-FFF2-40B4-BE49-F238E27FC236}">
                <a16:creationId xmlns:a16="http://schemas.microsoft.com/office/drawing/2014/main" id="{18BBEE9D-3DEB-4E34-8E18-FD5258CE3C4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578842" y="1147770"/>
            <a:ext cx="5636469" cy="3175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01757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5. REST API</a:t>
            </a:r>
            <a:endParaRPr dirty="0"/>
          </a:p>
        </p:txBody>
      </p:sp>
      <p:sp>
        <p:nvSpPr>
          <p:cNvPr id="8" name="Google Shape;92;p15">
            <a:extLst>
              <a:ext uri="{FF2B5EF4-FFF2-40B4-BE49-F238E27FC236}">
                <a16:creationId xmlns:a16="http://schemas.microsoft.com/office/drawing/2014/main" id="{ED467171-8A3A-49D2-9472-D3ABEDB58AB0}"/>
              </a:ext>
            </a:extLst>
          </p:cNvPr>
          <p:cNvSpPr txBox="1">
            <a:spLocks/>
          </p:cNvSpPr>
          <p:nvPr/>
        </p:nvSpPr>
        <p:spPr>
          <a:xfrm>
            <a:off x="800100" y="1070550"/>
            <a:ext cx="1671638" cy="300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0" indent="0">
              <a:buFont typeface="Lato"/>
              <a:buNone/>
            </a:pPr>
            <a:r>
              <a:rPr lang="en-US" sz="1800" b="1" dirty="0">
                <a:solidFill>
                  <a:srgbClr val="43B6C5"/>
                </a:solidFill>
              </a:rPr>
              <a:t>Endpoint 2: Prediction with question, year and tags</a:t>
            </a:r>
          </a:p>
          <a:p>
            <a:pPr marL="0" indent="0">
              <a:buFont typeface="Lato"/>
              <a:buNone/>
            </a:pPr>
            <a:endParaRPr lang="en-US" sz="1800" b="1" dirty="0">
              <a:solidFill>
                <a:srgbClr val="43B6C5"/>
              </a:solidFill>
            </a:endParaRPr>
          </a:p>
        </p:txBody>
      </p:sp>
      <p:sp>
        <p:nvSpPr>
          <p:cNvPr id="6" name="CuadroTexto 5">
            <a:extLst>
              <a:ext uri="{FF2B5EF4-FFF2-40B4-BE49-F238E27FC236}">
                <a16:creationId xmlns:a16="http://schemas.microsoft.com/office/drawing/2014/main" id="{111B234B-83B1-4709-823A-0658EAA1423F}"/>
              </a:ext>
            </a:extLst>
          </p:cNvPr>
          <p:cNvSpPr txBox="1"/>
          <p:nvPr/>
        </p:nvSpPr>
        <p:spPr>
          <a:xfrm>
            <a:off x="314325" y="4322981"/>
            <a:ext cx="6486526" cy="276999"/>
          </a:xfrm>
          <a:prstGeom prst="rect">
            <a:avLst/>
          </a:prstGeom>
          <a:noFill/>
        </p:spPr>
        <p:txBody>
          <a:bodyPr wrap="square">
            <a:spAutoFit/>
          </a:bodyPr>
          <a:lstStyle/>
          <a:p>
            <a:pPr marL="0" indent="0">
              <a:buFont typeface="Lato"/>
              <a:buNone/>
            </a:pPr>
            <a:r>
              <a:rPr lang="en-US" sz="1200" b="1" dirty="0">
                <a:solidFill>
                  <a:srgbClr val="43B6C5"/>
                </a:solidFill>
              </a:rPr>
              <a:t>Docker Image created with NN model serving on localhost port 5000</a:t>
            </a:r>
          </a:p>
        </p:txBody>
      </p:sp>
      <p:pic>
        <p:nvPicPr>
          <p:cNvPr id="2050" name="Picture 2" descr="[video-to-gif output image]">
            <a:extLst>
              <a:ext uri="{FF2B5EF4-FFF2-40B4-BE49-F238E27FC236}">
                <a16:creationId xmlns:a16="http://schemas.microsoft.com/office/drawing/2014/main" id="{2567DCBA-8C0D-4B22-9404-67C70B8314B9}"/>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557412" y="1157441"/>
            <a:ext cx="5715000" cy="3219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86876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solidFill>
                  <a:schemeClr val="bg1">
                    <a:lumMod val="50000"/>
                  </a:schemeClr>
                </a:solidFill>
              </a:rPr>
              <a:t>Motivation</a:t>
            </a:r>
          </a:p>
          <a:p>
            <a:pPr lvl="0" indent="-457200" algn="l" rtl="0">
              <a:spcBef>
                <a:spcPts val="0"/>
              </a:spcBef>
              <a:spcAft>
                <a:spcPts val="0"/>
              </a:spcAft>
              <a:buAutoNum type="arabicPeriod"/>
            </a:pPr>
            <a:r>
              <a:rPr lang="en" dirty="0">
                <a:solidFill>
                  <a:schemeClr val="bg1">
                    <a:lumMod val="50000"/>
                  </a:schemeClr>
                </a:solidFill>
              </a:rPr>
              <a:t>EDA and pre-process of dataset</a:t>
            </a:r>
          </a:p>
          <a:p>
            <a:pPr lvl="0" indent="-457200" algn="l" rtl="0">
              <a:spcBef>
                <a:spcPts val="0"/>
              </a:spcBef>
              <a:spcAft>
                <a:spcPts val="0"/>
              </a:spcAft>
              <a:buAutoNum type="arabicPeriod"/>
            </a:pPr>
            <a:r>
              <a:rPr lang="en" dirty="0">
                <a:solidFill>
                  <a:schemeClr val="bg1">
                    <a:lumMod val="50000"/>
                  </a:schemeClr>
                </a:solidFill>
              </a:rPr>
              <a:t>Proposed models and results (hyperparameters and metrics)</a:t>
            </a:r>
          </a:p>
          <a:p>
            <a:pPr indent="-457200" algn="l">
              <a:buFont typeface="Lato"/>
              <a:buAutoNum type="arabicPeriod"/>
            </a:pPr>
            <a:r>
              <a:rPr lang="en" dirty="0">
                <a:solidFill>
                  <a:schemeClr val="bg1">
                    <a:lumMod val="50000"/>
                  </a:schemeClr>
                </a:solidFill>
              </a:rPr>
              <a:t>Final results and interpretability</a:t>
            </a:r>
            <a:endParaRPr lang="en" b="1" dirty="0">
              <a:solidFill>
                <a:schemeClr val="bg1">
                  <a:lumMod val="50000"/>
                </a:schemeClr>
              </a:solidFill>
            </a:endParaRPr>
          </a:p>
          <a:p>
            <a:pPr lvl="0" indent="-457200" algn="l" rtl="0">
              <a:spcBef>
                <a:spcPts val="0"/>
              </a:spcBef>
              <a:spcAft>
                <a:spcPts val="0"/>
              </a:spcAft>
              <a:buAutoNum type="arabicPeriod"/>
            </a:pPr>
            <a:r>
              <a:rPr lang="en" dirty="0">
                <a:solidFill>
                  <a:schemeClr val="bg1">
                    <a:lumMod val="50000"/>
                  </a:schemeClr>
                </a:solidFill>
              </a:rPr>
              <a:t>Rest API (served in Docker)</a:t>
            </a:r>
          </a:p>
          <a:p>
            <a:pPr lvl="0" indent="-457200" algn="l" rtl="0">
              <a:spcBef>
                <a:spcPts val="0"/>
              </a:spcBef>
              <a:spcAft>
                <a:spcPts val="0"/>
              </a:spcAft>
              <a:buAutoNum type="arabicPeriod"/>
            </a:pPr>
            <a:r>
              <a:rPr lang="en" b="1" dirty="0">
                <a:solidFill>
                  <a:schemeClr val="bg1"/>
                </a:solidFill>
              </a:rPr>
              <a:t>Conclusions</a:t>
            </a:r>
          </a:p>
          <a:p>
            <a:pPr lvl="0" indent="-457200" algn="l" rtl="0">
              <a:spcBef>
                <a:spcPts val="0"/>
              </a:spcBef>
              <a:spcAft>
                <a:spcPts val="0"/>
              </a:spcAft>
              <a:buAutoNum type="arabicPeriod"/>
            </a:pPr>
            <a:r>
              <a:rPr lang="en" dirty="0">
                <a:solidFill>
                  <a:schemeClr val="bg1">
                    <a:lumMod val="50000"/>
                  </a:schemeClr>
                </a:solidFill>
              </a:rPr>
              <a:t>Future work</a:t>
            </a:r>
          </a:p>
        </p:txBody>
      </p:sp>
    </p:spTree>
    <p:extLst>
      <p:ext uri="{BB962C8B-B14F-4D97-AF65-F5344CB8AC3E}">
        <p14:creationId xmlns:p14="http://schemas.microsoft.com/office/powerpoint/2010/main" val="26590498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0"/>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6. Conclusions</a:t>
            </a:r>
            <a:endParaRPr dirty="0"/>
          </a:p>
        </p:txBody>
      </p:sp>
      <p:sp>
        <p:nvSpPr>
          <p:cNvPr id="5" name="Google Shape;152;p20">
            <a:extLst>
              <a:ext uri="{FF2B5EF4-FFF2-40B4-BE49-F238E27FC236}">
                <a16:creationId xmlns:a16="http://schemas.microsoft.com/office/drawing/2014/main" id="{A74C8D4D-9165-4FDF-89BE-330E700DDA64}"/>
              </a:ext>
            </a:extLst>
          </p:cNvPr>
          <p:cNvSpPr txBox="1">
            <a:spLocks/>
          </p:cNvSpPr>
          <p:nvPr/>
        </p:nvSpPr>
        <p:spPr>
          <a:xfrm>
            <a:off x="1121568" y="1211350"/>
            <a:ext cx="7600282" cy="34144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434D57"/>
              </a:buClr>
              <a:buSzPts val="1800"/>
              <a:buFont typeface="Lato"/>
              <a:buChar char="●"/>
              <a:defRPr sz="1800" b="0" i="0" u="none" strike="noStrike" cap="none">
                <a:solidFill>
                  <a:srgbClr val="434D57"/>
                </a:solidFill>
                <a:latin typeface="Lato"/>
                <a:ea typeface="Lato"/>
                <a:cs typeface="Lato"/>
                <a:sym typeface="Lato"/>
              </a:defRPr>
            </a:lvl1pPr>
            <a:lvl2pPr marL="914400" marR="0" lvl="1"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2pPr>
            <a:lvl3pPr marL="1371600" marR="0" lvl="2"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3pPr>
            <a:lvl4pPr marL="1828800" marR="0" lvl="3"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4pPr>
            <a:lvl5pPr marL="2286000" marR="0" lvl="4"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5pPr>
            <a:lvl6pPr marL="2743200" marR="0" lvl="5"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6pPr>
            <a:lvl7pPr marL="3200400" marR="0" lvl="6"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7pPr>
            <a:lvl8pPr marL="3657600" marR="0" lvl="7"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8pPr>
            <a:lvl9pPr marL="4114800" marR="0" lvl="8" indent="-317500" algn="l" rtl="0">
              <a:lnSpc>
                <a:spcPct val="115000"/>
              </a:lnSpc>
              <a:spcBef>
                <a:spcPts val="1600"/>
              </a:spcBef>
              <a:spcAft>
                <a:spcPts val="1600"/>
              </a:spcAft>
              <a:buClr>
                <a:srgbClr val="434D57"/>
              </a:buClr>
              <a:buSzPts val="1400"/>
              <a:buFont typeface="Lato"/>
              <a:buChar char="■"/>
              <a:defRPr sz="1400" b="0" i="0" u="none" strike="noStrike" cap="none">
                <a:solidFill>
                  <a:srgbClr val="434D57"/>
                </a:solidFill>
                <a:latin typeface="Lato"/>
                <a:ea typeface="Lato"/>
                <a:cs typeface="Lato"/>
                <a:sym typeface="Lato"/>
              </a:defRPr>
            </a:lvl9pPr>
          </a:lstStyle>
          <a:p>
            <a:pPr marL="0" indent="0">
              <a:buFont typeface="Lato"/>
              <a:buNone/>
            </a:pPr>
            <a:r>
              <a:rPr lang="en-US" sz="1600" b="1" dirty="0">
                <a:solidFill>
                  <a:srgbClr val="43B6C5"/>
                </a:solidFill>
              </a:rPr>
              <a:t>Very noisy/varied-distributed dataset</a:t>
            </a:r>
          </a:p>
          <a:p>
            <a:pPr marL="0" indent="0">
              <a:buFont typeface="Lato"/>
              <a:buNone/>
            </a:pPr>
            <a:r>
              <a:rPr lang="en-US" sz="1200" dirty="0"/>
              <a:t>Given the highest time-score dependency on the data, we can conclude that each year has its own distribution and considering all data (from 2008, foundation of Stack Exchange, up to 2020) could lead to unreliable predictions</a:t>
            </a:r>
          </a:p>
          <a:p>
            <a:pPr marL="0" indent="0">
              <a:spcBef>
                <a:spcPts val="1600"/>
              </a:spcBef>
              <a:buFont typeface="Lato"/>
              <a:buNone/>
            </a:pPr>
            <a:r>
              <a:rPr lang="en-US" sz="1600" b="1" dirty="0">
                <a:solidFill>
                  <a:srgbClr val="43B6C5"/>
                </a:solidFill>
              </a:rPr>
              <a:t>Model complexity improves the performance, but further preprocessing is needed to diminish the year-distribution data</a:t>
            </a:r>
          </a:p>
          <a:p>
            <a:pPr marL="0" indent="0">
              <a:buFont typeface="Lato"/>
              <a:buNone/>
            </a:pPr>
            <a:r>
              <a:rPr lang="en-US" sz="1200" dirty="0"/>
              <a:t>As mentioned, the complex RNN considered improved the performance but it still can be improved if some preprocessing is made in order to avoid the different distributions on the data per year. </a:t>
            </a:r>
          </a:p>
          <a:p>
            <a:pPr marL="0" indent="0">
              <a:spcBef>
                <a:spcPts val="1600"/>
              </a:spcBef>
              <a:buFont typeface="Lato"/>
              <a:buNone/>
            </a:pPr>
            <a:r>
              <a:rPr lang="en-US" sz="1600" b="1" dirty="0">
                <a:solidFill>
                  <a:srgbClr val="43B6C5"/>
                </a:solidFill>
              </a:rPr>
              <a:t>Word embeddings with OOV handling are needed</a:t>
            </a:r>
          </a:p>
          <a:p>
            <a:pPr marL="0" indent="0">
              <a:buFont typeface="Lato"/>
              <a:buNone/>
            </a:pPr>
            <a:r>
              <a:rPr lang="en-US" sz="1200" dirty="0"/>
              <a:t>For the processing of “informal“ text, as it is the case of internet forums, word embedding techniques that account for OOV words are a must. Dictionary-like word embeddings are more appropriate for text data proceeding from cleaner sources, like books and articles</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b="1" dirty="0"/>
              <a:t>Motivation</a:t>
            </a:r>
          </a:p>
          <a:p>
            <a:pPr lvl="0" indent="-457200" algn="l" rtl="0">
              <a:spcBef>
                <a:spcPts val="0"/>
              </a:spcBef>
              <a:spcAft>
                <a:spcPts val="0"/>
              </a:spcAft>
              <a:buAutoNum type="arabicPeriod"/>
            </a:pPr>
            <a:r>
              <a:rPr lang="en" dirty="0">
                <a:solidFill>
                  <a:schemeClr val="bg1">
                    <a:lumMod val="50000"/>
                  </a:schemeClr>
                </a:solidFill>
              </a:rPr>
              <a:t>EDA and pre-process of dataset</a:t>
            </a:r>
          </a:p>
          <a:p>
            <a:pPr lvl="0" indent="-457200" algn="l" rtl="0">
              <a:spcBef>
                <a:spcPts val="0"/>
              </a:spcBef>
              <a:spcAft>
                <a:spcPts val="0"/>
              </a:spcAft>
              <a:buAutoNum type="arabicPeriod"/>
            </a:pPr>
            <a:r>
              <a:rPr lang="en" dirty="0">
                <a:solidFill>
                  <a:schemeClr val="bg1">
                    <a:lumMod val="50000"/>
                  </a:schemeClr>
                </a:solidFill>
              </a:rPr>
              <a:t>Proposed models and results (hyperparameters and metrics)</a:t>
            </a:r>
          </a:p>
          <a:p>
            <a:pPr indent="-457200" algn="l">
              <a:buFont typeface="Lato"/>
              <a:buAutoNum type="arabicPeriod"/>
            </a:pPr>
            <a:r>
              <a:rPr lang="en" dirty="0">
                <a:solidFill>
                  <a:schemeClr val="bg1">
                    <a:lumMod val="50000"/>
                  </a:schemeClr>
                </a:solidFill>
              </a:rPr>
              <a:t>Final results and interpretability</a:t>
            </a:r>
          </a:p>
          <a:p>
            <a:pPr lvl="0" indent="-457200" algn="l" rtl="0">
              <a:spcBef>
                <a:spcPts val="0"/>
              </a:spcBef>
              <a:spcAft>
                <a:spcPts val="0"/>
              </a:spcAft>
              <a:buAutoNum type="arabicPeriod"/>
            </a:pPr>
            <a:r>
              <a:rPr lang="en" dirty="0">
                <a:solidFill>
                  <a:schemeClr val="bg1">
                    <a:lumMod val="50000"/>
                  </a:schemeClr>
                </a:solidFill>
              </a:rPr>
              <a:t>Rest API (served in Docker)</a:t>
            </a:r>
          </a:p>
          <a:p>
            <a:pPr lvl="0" indent="-457200" algn="l" rtl="0">
              <a:spcBef>
                <a:spcPts val="0"/>
              </a:spcBef>
              <a:spcAft>
                <a:spcPts val="0"/>
              </a:spcAft>
              <a:buAutoNum type="arabicPeriod"/>
            </a:pPr>
            <a:r>
              <a:rPr lang="en" dirty="0">
                <a:solidFill>
                  <a:schemeClr val="bg1">
                    <a:lumMod val="50000"/>
                  </a:schemeClr>
                </a:solidFill>
              </a:rPr>
              <a:t>Conclusions</a:t>
            </a:r>
          </a:p>
          <a:p>
            <a:pPr lvl="0" indent="-457200" algn="l" rtl="0">
              <a:spcBef>
                <a:spcPts val="0"/>
              </a:spcBef>
              <a:spcAft>
                <a:spcPts val="0"/>
              </a:spcAft>
              <a:buAutoNum type="arabicPeriod"/>
            </a:pPr>
            <a:r>
              <a:rPr lang="en" dirty="0">
                <a:solidFill>
                  <a:schemeClr val="bg1">
                    <a:lumMod val="50000"/>
                  </a:schemeClr>
                </a:solidFill>
              </a:rPr>
              <a:t>Future work</a:t>
            </a:r>
          </a:p>
        </p:txBody>
      </p:sp>
    </p:spTree>
    <p:extLst>
      <p:ext uri="{BB962C8B-B14F-4D97-AF65-F5344CB8AC3E}">
        <p14:creationId xmlns:p14="http://schemas.microsoft.com/office/powerpoint/2010/main" val="39157597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86" name="Google Shape;86;p14"/>
          <p:cNvSpPr txBox="1">
            <a:spLocks noGrp="1"/>
          </p:cNvSpPr>
          <p:nvPr>
            <p:ph type="subTitle" idx="1"/>
          </p:nvPr>
        </p:nvSpPr>
        <p:spPr>
          <a:xfrm>
            <a:off x="4939500" y="724207"/>
            <a:ext cx="4045200" cy="3712062"/>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solidFill>
                  <a:schemeClr val="bg1">
                    <a:lumMod val="50000"/>
                  </a:schemeClr>
                </a:solidFill>
              </a:rPr>
              <a:t>Motivation</a:t>
            </a:r>
          </a:p>
          <a:p>
            <a:pPr lvl="0" indent="-457200" algn="l" rtl="0">
              <a:spcBef>
                <a:spcPts val="0"/>
              </a:spcBef>
              <a:spcAft>
                <a:spcPts val="0"/>
              </a:spcAft>
              <a:buAutoNum type="arabicPeriod"/>
            </a:pPr>
            <a:r>
              <a:rPr lang="en" dirty="0">
                <a:solidFill>
                  <a:schemeClr val="bg1">
                    <a:lumMod val="50000"/>
                  </a:schemeClr>
                </a:solidFill>
              </a:rPr>
              <a:t>EDA and pre-process of dataset</a:t>
            </a:r>
          </a:p>
          <a:p>
            <a:pPr lvl="0" indent="-457200" algn="l" rtl="0">
              <a:spcBef>
                <a:spcPts val="0"/>
              </a:spcBef>
              <a:spcAft>
                <a:spcPts val="0"/>
              </a:spcAft>
              <a:buAutoNum type="arabicPeriod"/>
            </a:pPr>
            <a:r>
              <a:rPr lang="en" dirty="0">
                <a:solidFill>
                  <a:schemeClr val="bg1">
                    <a:lumMod val="50000"/>
                  </a:schemeClr>
                </a:solidFill>
              </a:rPr>
              <a:t>Proposed models and results (hyperparameters and metrics)</a:t>
            </a:r>
          </a:p>
          <a:p>
            <a:pPr indent="-457200" algn="l">
              <a:buFont typeface="Lato"/>
              <a:buAutoNum type="arabicPeriod"/>
            </a:pPr>
            <a:r>
              <a:rPr lang="en" dirty="0">
                <a:solidFill>
                  <a:schemeClr val="bg1">
                    <a:lumMod val="50000"/>
                  </a:schemeClr>
                </a:solidFill>
              </a:rPr>
              <a:t>Final results and interpretability</a:t>
            </a:r>
            <a:endParaRPr lang="en" b="1" dirty="0">
              <a:solidFill>
                <a:schemeClr val="bg1">
                  <a:lumMod val="50000"/>
                </a:schemeClr>
              </a:solidFill>
            </a:endParaRPr>
          </a:p>
          <a:p>
            <a:pPr lvl="0" indent="-457200" algn="l" rtl="0">
              <a:spcBef>
                <a:spcPts val="0"/>
              </a:spcBef>
              <a:spcAft>
                <a:spcPts val="0"/>
              </a:spcAft>
              <a:buAutoNum type="arabicPeriod"/>
            </a:pPr>
            <a:r>
              <a:rPr lang="en" dirty="0">
                <a:solidFill>
                  <a:schemeClr val="bg1">
                    <a:lumMod val="50000"/>
                  </a:schemeClr>
                </a:solidFill>
              </a:rPr>
              <a:t>Rest API (served in Docker)</a:t>
            </a:r>
          </a:p>
          <a:p>
            <a:pPr lvl="0" indent="-457200" algn="l" rtl="0">
              <a:spcBef>
                <a:spcPts val="0"/>
              </a:spcBef>
              <a:spcAft>
                <a:spcPts val="0"/>
              </a:spcAft>
              <a:buAutoNum type="arabicPeriod"/>
            </a:pPr>
            <a:r>
              <a:rPr lang="en" dirty="0">
                <a:solidFill>
                  <a:schemeClr val="bg1">
                    <a:lumMod val="50000"/>
                  </a:schemeClr>
                </a:solidFill>
              </a:rPr>
              <a:t>Conclusions</a:t>
            </a:r>
          </a:p>
          <a:p>
            <a:pPr lvl="0" indent="-457200" algn="l" rtl="0">
              <a:spcBef>
                <a:spcPts val="0"/>
              </a:spcBef>
              <a:spcAft>
                <a:spcPts val="0"/>
              </a:spcAft>
              <a:buAutoNum type="arabicPeriod"/>
            </a:pPr>
            <a:r>
              <a:rPr lang="en" b="1" dirty="0">
                <a:solidFill>
                  <a:schemeClr val="bg1"/>
                </a:solidFill>
              </a:rPr>
              <a:t>Future work</a:t>
            </a:r>
          </a:p>
        </p:txBody>
      </p:sp>
    </p:spTree>
    <p:extLst>
      <p:ext uri="{BB962C8B-B14F-4D97-AF65-F5344CB8AC3E}">
        <p14:creationId xmlns:p14="http://schemas.microsoft.com/office/powerpoint/2010/main" val="8964292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0"/>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6. Future Work</a:t>
            </a:r>
            <a:endParaRPr dirty="0"/>
          </a:p>
        </p:txBody>
      </p:sp>
      <p:sp>
        <p:nvSpPr>
          <p:cNvPr id="152" name="Google Shape;152;p20"/>
          <p:cNvSpPr txBox="1">
            <a:spLocks noGrp="1"/>
          </p:cNvSpPr>
          <p:nvPr>
            <p:ph type="body" idx="1"/>
          </p:nvPr>
        </p:nvSpPr>
        <p:spPr>
          <a:xfrm>
            <a:off x="1007268" y="1211350"/>
            <a:ext cx="3564732" cy="3356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400" b="1" dirty="0">
                <a:solidFill>
                  <a:srgbClr val="43B6C5"/>
                </a:solidFill>
              </a:rPr>
              <a:t>Improve OOV encoding and </a:t>
            </a:r>
            <a:r>
              <a:rPr lang="en-US" sz="1400" b="1" dirty="0" err="1">
                <a:solidFill>
                  <a:srgbClr val="43B6C5"/>
                </a:solidFill>
              </a:rPr>
              <a:t>depper</a:t>
            </a:r>
            <a:r>
              <a:rPr lang="en-US" sz="1400" b="1" dirty="0">
                <a:solidFill>
                  <a:srgbClr val="43B6C5"/>
                </a:solidFill>
              </a:rPr>
              <a:t> NN</a:t>
            </a:r>
          </a:p>
          <a:p>
            <a:pPr marL="0" indent="0" algn="just">
              <a:buNone/>
            </a:pPr>
            <a:r>
              <a:rPr lang="en-US" sz="1200" dirty="0"/>
              <a:t>Consider another encoding that can handle OOV words using </a:t>
            </a:r>
            <a:r>
              <a:rPr lang="en-US" sz="1200" dirty="0" err="1"/>
              <a:t>subwords</a:t>
            </a:r>
            <a:r>
              <a:rPr lang="en-US" sz="1200" dirty="0"/>
              <a:t> (such as </a:t>
            </a:r>
            <a:r>
              <a:rPr lang="en-US" sz="1200" dirty="0" err="1"/>
              <a:t>FastText</a:t>
            </a:r>
            <a:r>
              <a:rPr lang="en-US" sz="1200" dirty="0"/>
              <a:t> from Facebook</a:t>
            </a:r>
            <a:r>
              <a:rPr lang="es-CO" sz="1200" dirty="0"/>
              <a:t>). </a:t>
            </a:r>
            <a:r>
              <a:rPr lang="es-CO" sz="1200" dirty="0" err="1"/>
              <a:t>Also</a:t>
            </a:r>
            <a:r>
              <a:rPr lang="es-CO" sz="1200" dirty="0"/>
              <a:t>, </a:t>
            </a:r>
            <a:r>
              <a:rPr lang="en-US" sz="1200" dirty="0"/>
              <a:t>considering a deeper NN  in order to tune the hyperparameters more in depth.</a:t>
            </a:r>
            <a:endParaRPr sz="1400" b="1" dirty="0">
              <a:solidFill>
                <a:srgbClr val="43B6C5"/>
              </a:solidFill>
            </a:endParaRPr>
          </a:p>
          <a:p>
            <a:pPr marL="0" lvl="0" indent="0" algn="just" rtl="0">
              <a:spcBef>
                <a:spcPts val="0"/>
              </a:spcBef>
              <a:spcAft>
                <a:spcPts val="0"/>
              </a:spcAft>
              <a:buNone/>
            </a:pPr>
            <a:endParaRPr lang="en-US" sz="1200" dirty="0"/>
          </a:p>
          <a:p>
            <a:pPr marL="0" indent="0" algn="just">
              <a:buNone/>
            </a:pPr>
            <a:r>
              <a:rPr lang="en-US" sz="1400" b="1" dirty="0">
                <a:solidFill>
                  <a:srgbClr val="43B6C5"/>
                </a:solidFill>
              </a:rPr>
              <a:t>Train harder for feedback rather than score</a:t>
            </a:r>
          </a:p>
          <a:p>
            <a:pPr marL="0" indent="0" algn="just">
              <a:buNone/>
            </a:pPr>
            <a:r>
              <a:rPr lang="en-US" sz="1200" dirty="0"/>
              <a:t>The quality of feedback can improve if an “artificial task” is defined. Greater accuracy on score does not mean better feedback for question. Additional research would be required to find a quantitative approach to evaluate the feedback quality.</a:t>
            </a:r>
          </a:p>
          <a:p>
            <a:pPr marL="0" indent="0" algn="just">
              <a:buNone/>
            </a:pPr>
            <a:endParaRPr lang="en-US" sz="1400" b="1" dirty="0">
              <a:solidFill>
                <a:srgbClr val="43B6C5"/>
              </a:solidFill>
            </a:endParaRPr>
          </a:p>
          <a:p>
            <a:pPr marL="0" lvl="0" indent="0" algn="just" rtl="0">
              <a:spcBef>
                <a:spcPts val="0"/>
              </a:spcBef>
              <a:spcAft>
                <a:spcPts val="0"/>
              </a:spcAft>
              <a:buNone/>
            </a:pPr>
            <a:endParaRPr lang="en-US" sz="1200" dirty="0"/>
          </a:p>
          <a:p>
            <a:pPr marL="0" lvl="0" indent="0" algn="just" rtl="0">
              <a:spcBef>
                <a:spcPts val="0"/>
              </a:spcBef>
              <a:spcAft>
                <a:spcPts val="0"/>
              </a:spcAft>
              <a:buNone/>
            </a:pPr>
            <a:endParaRPr lang="en-US" sz="1200" dirty="0"/>
          </a:p>
        </p:txBody>
      </p:sp>
      <p:sp>
        <p:nvSpPr>
          <p:cNvPr id="4" name="Google Shape;152;p20">
            <a:extLst>
              <a:ext uri="{FF2B5EF4-FFF2-40B4-BE49-F238E27FC236}">
                <a16:creationId xmlns:a16="http://schemas.microsoft.com/office/drawing/2014/main" id="{07A9973E-4193-461E-B1F0-705B00270727}"/>
              </a:ext>
            </a:extLst>
          </p:cNvPr>
          <p:cNvSpPr txBox="1">
            <a:spLocks/>
          </p:cNvSpPr>
          <p:nvPr/>
        </p:nvSpPr>
        <p:spPr>
          <a:xfrm>
            <a:off x="4709754" y="1002500"/>
            <a:ext cx="3874342" cy="3565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434D57"/>
              </a:buClr>
              <a:buSzPts val="1800"/>
              <a:buFont typeface="Lato"/>
              <a:buChar char="●"/>
              <a:defRPr sz="1800" b="0" i="0" u="none" strike="noStrike" cap="none">
                <a:solidFill>
                  <a:srgbClr val="434D57"/>
                </a:solidFill>
                <a:latin typeface="Lato"/>
                <a:ea typeface="Lato"/>
                <a:cs typeface="Lato"/>
                <a:sym typeface="Lato"/>
              </a:defRPr>
            </a:lvl1pPr>
            <a:lvl2pPr marL="914400" marR="0" lvl="1"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2pPr>
            <a:lvl3pPr marL="1371600" marR="0" lvl="2"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3pPr>
            <a:lvl4pPr marL="1828800" marR="0" lvl="3"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4pPr>
            <a:lvl5pPr marL="2286000" marR="0" lvl="4"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5pPr>
            <a:lvl6pPr marL="2743200" marR="0" lvl="5"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6pPr>
            <a:lvl7pPr marL="3200400" marR="0" lvl="6"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7pPr>
            <a:lvl8pPr marL="3657600" marR="0" lvl="7" indent="-317500" algn="l" rtl="0">
              <a:lnSpc>
                <a:spcPct val="115000"/>
              </a:lnSpc>
              <a:spcBef>
                <a:spcPts val="160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8pPr>
            <a:lvl9pPr marL="4114800" marR="0" lvl="8" indent="-317500" algn="l" rtl="0">
              <a:lnSpc>
                <a:spcPct val="115000"/>
              </a:lnSpc>
              <a:spcBef>
                <a:spcPts val="1600"/>
              </a:spcBef>
              <a:spcAft>
                <a:spcPts val="1600"/>
              </a:spcAft>
              <a:buClr>
                <a:srgbClr val="434D57"/>
              </a:buClr>
              <a:buSzPts val="1400"/>
              <a:buFont typeface="Lato"/>
              <a:buChar char="■"/>
              <a:defRPr sz="1400" b="0" i="0" u="none" strike="noStrike" cap="none">
                <a:solidFill>
                  <a:srgbClr val="434D57"/>
                </a:solidFill>
                <a:latin typeface="Lato"/>
                <a:ea typeface="Lato"/>
                <a:cs typeface="Lato"/>
                <a:sym typeface="Lato"/>
              </a:defRPr>
            </a:lvl9pPr>
          </a:lstStyle>
          <a:p>
            <a:pPr marL="0" lvl="0" indent="0" algn="just" rtl="0">
              <a:spcBef>
                <a:spcPts val="1600"/>
              </a:spcBef>
              <a:spcAft>
                <a:spcPts val="0"/>
              </a:spcAft>
              <a:buNone/>
            </a:pPr>
            <a:r>
              <a:rPr lang="en-US" sz="1400" b="1" dirty="0">
                <a:solidFill>
                  <a:srgbClr val="43B6C5"/>
                </a:solidFill>
              </a:rPr>
              <a:t>Complex NN architectures</a:t>
            </a:r>
          </a:p>
          <a:p>
            <a:pPr marL="0" lvl="0" indent="0" algn="just" rtl="0">
              <a:spcBef>
                <a:spcPts val="0"/>
              </a:spcBef>
              <a:spcAft>
                <a:spcPts val="0"/>
              </a:spcAft>
              <a:buNone/>
            </a:pPr>
            <a:r>
              <a:rPr lang="en-US" sz="1200" dirty="0"/>
              <a:t>Given how specialized is the vocabulary in every sub forum, it may be convenient to prepare a set of word embeddings for every one of them, either by fine tuning a pre-trained embedding, or training one from the beginning for the forums with enough data. The use of newer, state of the art models such as BERT can be explored given enough time.</a:t>
            </a:r>
          </a:p>
          <a:p>
            <a:pPr marL="0" lvl="0" indent="0" algn="just" rtl="0">
              <a:spcBef>
                <a:spcPts val="0"/>
              </a:spcBef>
              <a:spcAft>
                <a:spcPts val="0"/>
              </a:spcAft>
              <a:buNone/>
            </a:pPr>
            <a:endParaRPr lang="en-US" sz="1200" dirty="0"/>
          </a:p>
          <a:p>
            <a:pPr marL="0" indent="0" algn="just">
              <a:buNone/>
            </a:pPr>
            <a:r>
              <a:rPr lang="en-US" sz="1400" b="1" dirty="0">
                <a:solidFill>
                  <a:srgbClr val="43B6C5"/>
                </a:solidFill>
              </a:rPr>
              <a:t>Consider traditional grammar quality</a:t>
            </a:r>
          </a:p>
          <a:p>
            <a:pPr marL="0" indent="0" algn="just">
              <a:buNone/>
            </a:pPr>
            <a:r>
              <a:rPr lang="en-US" sz="1200" dirty="0"/>
              <a:t>Providing such detailed feedback on the influence that every word has on the final prediction, could lead the users to unintentionally “trick“ the model with unnaturally posed questions rather than higher quality ones (an involuntary adversarial attack)</a:t>
            </a:r>
          </a:p>
          <a:p>
            <a:pPr marL="0" lvl="0" indent="0" algn="just" rtl="0">
              <a:spcBef>
                <a:spcPts val="0"/>
              </a:spcBef>
              <a:spcAft>
                <a:spcPts val="0"/>
              </a:spcAft>
              <a:buNone/>
            </a:pPr>
            <a:endParaRPr lang="en-US" sz="1200" b="1" dirty="0">
              <a:solidFill>
                <a:srgbClr val="43B6C5"/>
              </a:solidFill>
            </a:endParaRPr>
          </a:p>
          <a:p>
            <a:pPr marL="0" lvl="0" indent="0" algn="l" rtl="0">
              <a:spcBef>
                <a:spcPts val="0"/>
              </a:spcBef>
              <a:spcAft>
                <a:spcPts val="0"/>
              </a:spcAft>
              <a:buNone/>
            </a:pPr>
            <a:endParaRPr lang="en-US" sz="1600" dirty="0"/>
          </a:p>
          <a:p>
            <a:pPr marL="0" indent="0">
              <a:buFont typeface="Lato"/>
              <a:buNone/>
            </a:pPr>
            <a:endParaRPr lang="en-US" sz="1400" dirty="0"/>
          </a:p>
          <a:p>
            <a:pPr marL="0" indent="0">
              <a:buFont typeface="Lato"/>
              <a:buNone/>
            </a:pPr>
            <a:endParaRPr lang="en-US" sz="1400" dirty="0"/>
          </a:p>
        </p:txBody>
      </p:sp>
    </p:spTree>
    <p:extLst>
      <p:ext uri="{BB962C8B-B14F-4D97-AF65-F5344CB8AC3E}">
        <p14:creationId xmlns:p14="http://schemas.microsoft.com/office/powerpoint/2010/main" val="7958315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1"/>
          <p:cNvSpPr txBox="1">
            <a:spLocks noGrp="1"/>
          </p:cNvSpPr>
          <p:nvPr>
            <p:ph type="title"/>
          </p:nvPr>
        </p:nvSpPr>
        <p:spPr>
          <a:xfrm>
            <a:off x="265500" y="1862644"/>
            <a:ext cx="4045200" cy="13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Cristian del Toro</a:t>
            </a:r>
            <a:br>
              <a:rPr lang="en" dirty="0"/>
            </a:br>
            <a:r>
              <a:rPr lang="en" dirty="0"/>
              <a:t>David Ávila</a:t>
            </a:r>
            <a:br>
              <a:rPr lang="en" dirty="0"/>
            </a:br>
            <a:br>
              <a:rPr lang="en" dirty="0"/>
            </a:br>
            <a:r>
              <a:rPr lang="en" sz="1800" dirty="0"/>
              <a:t>Factored Training Program</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 Motivation</a:t>
            </a:r>
            <a:endParaRPr dirty="0"/>
          </a:p>
        </p:txBody>
      </p:sp>
      <p:sp>
        <p:nvSpPr>
          <p:cNvPr id="92" name="Google Shape;92;p15"/>
          <p:cNvSpPr txBox="1">
            <a:spLocks noGrp="1"/>
          </p:cNvSpPr>
          <p:nvPr>
            <p:ph type="body" idx="1"/>
          </p:nvPr>
        </p:nvSpPr>
        <p:spPr>
          <a:xfrm>
            <a:off x="5736381" y="1490756"/>
            <a:ext cx="2593179" cy="3002400"/>
          </a:xfrm>
          <a:prstGeom prst="rect">
            <a:avLst/>
          </a:prstGeom>
        </p:spPr>
        <p:txBody>
          <a:bodyPr spcFirstLastPara="1" wrap="square" lIns="91425" tIns="91425" rIns="91425" bIns="91425" anchor="t" anchorCtr="0">
            <a:noAutofit/>
          </a:bodyPr>
          <a:lstStyle/>
          <a:p>
            <a:pPr marL="0" indent="0">
              <a:buNone/>
            </a:pPr>
            <a:r>
              <a:rPr lang="en-US" sz="1800" b="1" dirty="0">
                <a:solidFill>
                  <a:srgbClr val="43B6C5"/>
                </a:solidFill>
              </a:rPr>
              <a:t>Better</a:t>
            </a:r>
            <a:r>
              <a:rPr lang="es-CO" sz="1800" b="1" dirty="0">
                <a:solidFill>
                  <a:srgbClr val="43B6C5"/>
                </a:solidFill>
              </a:rPr>
              <a:t> </a:t>
            </a:r>
            <a:r>
              <a:rPr lang="en-US" sz="1800" b="1" dirty="0">
                <a:solidFill>
                  <a:srgbClr val="43B6C5"/>
                </a:solidFill>
              </a:rPr>
              <a:t>questions, better answers</a:t>
            </a:r>
          </a:p>
          <a:p>
            <a:pPr marL="0" lvl="0" indent="0" rtl="0">
              <a:spcBef>
                <a:spcPts val="0"/>
              </a:spcBef>
              <a:spcAft>
                <a:spcPts val="0"/>
              </a:spcAft>
              <a:buNone/>
            </a:pPr>
            <a:endParaRPr lang="en-US" sz="1800" b="1" dirty="0">
              <a:solidFill>
                <a:srgbClr val="43B6C5"/>
              </a:solidFill>
            </a:endParaRPr>
          </a:p>
          <a:p>
            <a:pPr marL="0" lvl="0" indent="0" rtl="0">
              <a:spcBef>
                <a:spcPts val="0"/>
              </a:spcBef>
              <a:spcAft>
                <a:spcPts val="0"/>
              </a:spcAft>
              <a:buNone/>
            </a:pPr>
            <a:r>
              <a:rPr lang="en-US" sz="1600" dirty="0"/>
              <a:t>How to improve my question to get better answers?</a:t>
            </a:r>
          </a:p>
        </p:txBody>
      </p:sp>
      <p:sp>
        <p:nvSpPr>
          <p:cNvPr id="7" name="Google Shape;92;p15">
            <a:extLst>
              <a:ext uri="{FF2B5EF4-FFF2-40B4-BE49-F238E27FC236}">
                <a16:creationId xmlns:a16="http://schemas.microsoft.com/office/drawing/2014/main" id="{36DDE9AD-28F6-4A17-AA65-5E9E7F792B16}"/>
              </a:ext>
            </a:extLst>
          </p:cNvPr>
          <p:cNvSpPr txBox="1">
            <a:spLocks/>
          </p:cNvSpPr>
          <p:nvPr/>
        </p:nvSpPr>
        <p:spPr>
          <a:xfrm>
            <a:off x="2552650" y="1490756"/>
            <a:ext cx="2593179" cy="300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rgbClr val="434D57"/>
              </a:buClr>
              <a:buSzPts val="1400"/>
              <a:buFont typeface="Lato"/>
              <a:buChar char="●"/>
              <a:defRPr sz="1400" b="0" i="0" u="none" strike="noStrike" cap="none">
                <a:solidFill>
                  <a:srgbClr val="434D57"/>
                </a:solidFill>
                <a:latin typeface="Lato"/>
                <a:ea typeface="Lato"/>
                <a:cs typeface="Lato"/>
                <a:sym typeface="Lato"/>
              </a:defRPr>
            </a:lvl1pPr>
            <a:lvl2pPr marL="914400" marR="0" lvl="1"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2pPr>
            <a:lvl3pPr marL="1371600" marR="0" lvl="2"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3pPr>
            <a:lvl4pPr marL="1828800" marR="0" lvl="3"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4pPr>
            <a:lvl5pPr marL="2286000" marR="0" lvl="4"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5pPr>
            <a:lvl6pPr marL="2743200" marR="0" lvl="5"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6pPr>
            <a:lvl7pPr marL="3200400" marR="0" lvl="6"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7pPr>
            <a:lvl8pPr marL="3657600" marR="0" lvl="7" indent="-304800" algn="l" rtl="0">
              <a:lnSpc>
                <a:spcPct val="115000"/>
              </a:lnSpc>
              <a:spcBef>
                <a:spcPts val="1600"/>
              </a:spcBef>
              <a:spcAft>
                <a:spcPts val="0"/>
              </a:spcAft>
              <a:buClr>
                <a:srgbClr val="434D57"/>
              </a:buClr>
              <a:buSzPts val="1200"/>
              <a:buFont typeface="Lato"/>
              <a:buChar char="○"/>
              <a:defRPr sz="1200" b="0" i="0" u="none" strike="noStrike" cap="none">
                <a:solidFill>
                  <a:srgbClr val="434D57"/>
                </a:solidFill>
                <a:latin typeface="Lato"/>
                <a:ea typeface="Lato"/>
                <a:cs typeface="Lato"/>
                <a:sym typeface="Lato"/>
              </a:defRPr>
            </a:lvl8pPr>
            <a:lvl9pPr marL="4114800" marR="0" lvl="8" indent="-304800" algn="l" rtl="0">
              <a:lnSpc>
                <a:spcPct val="115000"/>
              </a:lnSpc>
              <a:spcBef>
                <a:spcPts val="1600"/>
              </a:spcBef>
              <a:spcAft>
                <a:spcPts val="1600"/>
              </a:spcAft>
              <a:buClr>
                <a:srgbClr val="434D57"/>
              </a:buClr>
              <a:buSzPts val="1200"/>
              <a:buFont typeface="Lato"/>
              <a:buChar char="■"/>
              <a:defRPr sz="1200" b="0" i="0" u="none" strike="noStrike" cap="none">
                <a:solidFill>
                  <a:srgbClr val="434D57"/>
                </a:solidFill>
                <a:latin typeface="Lato"/>
                <a:ea typeface="Lato"/>
                <a:cs typeface="Lato"/>
                <a:sym typeface="Lato"/>
              </a:defRPr>
            </a:lvl9pPr>
          </a:lstStyle>
          <a:p>
            <a:pPr marL="0" indent="0">
              <a:buFont typeface="Lato"/>
              <a:buNone/>
            </a:pPr>
            <a:r>
              <a:rPr lang="en-US" sz="1800" b="1" dirty="0">
                <a:solidFill>
                  <a:srgbClr val="43B6C5"/>
                </a:solidFill>
              </a:rPr>
              <a:t>Quality of question above standards</a:t>
            </a:r>
          </a:p>
          <a:p>
            <a:pPr marL="0" indent="0">
              <a:buFont typeface="Lato"/>
              <a:buNone/>
            </a:pPr>
            <a:endParaRPr lang="en-US" sz="1800" b="1" dirty="0">
              <a:solidFill>
                <a:srgbClr val="43B6C5"/>
              </a:solidFill>
            </a:endParaRPr>
          </a:p>
          <a:p>
            <a:pPr marL="0" indent="0">
              <a:buFont typeface="Lato"/>
              <a:buNone/>
            </a:pPr>
            <a:r>
              <a:rPr lang="en-US" sz="1600" dirty="0"/>
              <a:t>How to know if my question would have the expected answers from the community?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265500" y="13973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a:t>
            </a:r>
            <a:endParaRPr dirty="0"/>
          </a:p>
        </p:txBody>
      </p:sp>
      <p:sp>
        <p:nvSpPr>
          <p:cNvPr id="86" name="Google Shape;86;p14"/>
          <p:cNvSpPr txBox="1">
            <a:spLocks noGrp="1"/>
          </p:cNvSpPr>
          <p:nvPr>
            <p:ph type="subTitle" idx="1"/>
          </p:nvPr>
        </p:nvSpPr>
        <p:spPr>
          <a:xfrm>
            <a:off x="4939500" y="724207"/>
            <a:ext cx="4045200" cy="3486600"/>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dirty="0">
                <a:solidFill>
                  <a:schemeClr val="bg1">
                    <a:lumMod val="50000"/>
                  </a:schemeClr>
                </a:solidFill>
              </a:rPr>
              <a:t>Motivation</a:t>
            </a:r>
          </a:p>
          <a:p>
            <a:pPr lvl="0" indent="-457200" algn="l" rtl="0">
              <a:spcBef>
                <a:spcPts val="0"/>
              </a:spcBef>
              <a:spcAft>
                <a:spcPts val="0"/>
              </a:spcAft>
              <a:buAutoNum type="arabicPeriod"/>
            </a:pPr>
            <a:r>
              <a:rPr lang="en" b="1" dirty="0">
                <a:solidFill>
                  <a:schemeClr val="bg1"/>
                </a:solidFill>
              </a:rPr>
              <a:t>EDA and pre-process of dataset</a:t>
            </a:r>
          </a:p>
          <a:p>
            <a:pPr lvl="0" indent="-457200" algn="l" rtl="0">
              <a:spcBef>
                <a:spcPts val="0"/>
              </a:spcBef>
              <a:spcAft>
                <a:spcPts val="0"/>
              </a:spcAft>
              <a:buAutoNum type="arabicPeriod"/>
            </a:pPr>
            <a:r>
              <a:rPr lang="en" dirty="0">
                <a:solidFill>
                  <a:schemeClr val="bg1">
                    <a:lumMod val="50000"/>
                  </a:schemeClr>
                </a:solidFill>
              </a:rPr>
              <a:t>Proposed models and results (hyperparameters and metrics)</a:t>
            </a:r>
          </a:p>
          <a:p>
            <a:pPr indent="-457200" algn="l">
              <a:buFont typeface="Lato"/>
              <a:buAutoNum type="arabicPeriod"/>
            </a:pPr>
            <a:r>
              <a:rPr lang="en" dirty="0">
                <a:solidFill>
                  <a:schemeClr val="bg1">
                    <a:lumMod val="50000"/>
                  </a:schemeClr>
                </a:solidFill>
              </a:rPr>
              <a:t>Final results and interpretability</a:t>
            </a:r>
          </a:p>
          <a:p>
            <a:pPr lvl="0" indent="-457200" algn="l" rtl="0">
              <a:spcBef>
                <a:spcPts val="0"/>
              </a:spcBef>
              <a:spcAft>
                <a:spcPts val="0"/>
              </a:spcAft>
              <a:buAutoNum type="arabicPeriod"/>
            </a:pPr>
            <a:r>
              <a:rPr lang="en" dirty="0">
                <a:solidFill>
                  <a:schemeClr val="bg1">
                    <a:lumMod val="50000"/>
                  </a:schemeClr>
                </a:solidFill>
              </a:rPr>
              <a:t>Rest API (served in Docker)</a:t>
            </a:r>
          </a:p>
          <a:p>
            <a:pPr lvl="0" indent="-457200" algn="l" rtl="0">
              <a:spcBef>
                <a:spcPts val="0"/>
              </a:spcBef>
              <a:spcAft>
                <a:spcPts val="0"/>
              </a:spcAft>
              <a:buAutoNum type="arabicPeriod"/>
            </a:pPr>
            <a:r>
              <a:rPr lang="en" dirty="0">
                <a:solidFill>
                  <a:schemeClr val="bg1">
                    <a:lumMod val="50000"/>
                  </a:schemeClr>
                </a:solidFill>
              </a:rPr>
              <a:t>Conclusions</a:t>
            </a:r>
          </a:p>
          <a:p>
            <a:pPr lvl="0" indent="-457200" algn="l" rtl="0">
              <a:spcBef>
                <a:spcPts val="0"/>
              </a:spcBef>
              <a:spcAft>
                <a:spcPts val="0"/>
              </a:spcAft>
              <a:buAutoNum type="arabicPeriod"/>
            </a:pPr>
            <a:r>
              <a:rPr lang="en" dirty="0">
                <a:solidFill>
                  <a:schemeClr val="bg1">
                    <a:lumMod val="50000"/>
                  </a:schemeClr>
                </a:solidFill>
              </a:rPr>
              <a:t>Future work</a:t>
            </a:r>
          </a:p>
        </p:txBody>
      </p:sp>
    </p:spTree>
    <p:extLst>
      <p:ext uri="{BB962C8B-B14F-4D97-AF65-F5344CB8AC3E}">
        <p14:creationId xmlns:p14="http://schemas.microsoft.com/office/powerpoint/2010/main" val="607700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 EDA</a:t>
            </a:r>
            <a:endParaRPr dirty="0"/>
          </a:p>
        </p:txBody>
      </p:sp>
      <p:sp>
        <p:nvSpPr>
          <p:cNvPr id="99" name="Google Shape;99;p16"/>
          <p:cNvSpPr txBox="1">
            <a:spLocks noGrp="1"/>
          </p:cNvSpPr>
          <p:nvPr>
            <p:ph type="body" idx="1"/>
          </p:nvPr>
        </p:nvSpPr>
        <p:spPr>
          <a:xfrm>
            <a:off x="2335956" y="1324069"/>
            <a:ext cx="5957885"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100" b="1" dirty="0">
                <a:solidFill>
                  <a:srgbClr val="43B6C5"/>
                </a:solidFill>
              </a:rPr>
              <a:t>Initial</a:t>
            </a:r>
            <a:r>
              <a:rPr lang="es-CO" sz="2100" b="1" dirty="0">
                <a:solidFill>
                  <a:srgbClr val="43B6C5"/>
                </a:solidFill>
              </a:rPr>
              <a:t> </a:t>
            </a:r>
            <a:r>
              <a:rPr lang="es-CO" sz="2100" b="1" dirty="0" err="1">
                <a:solidFill>
                  <a:srgbClr val="43B6C5"/>
                </a:solidFill>
              </a:rPr>
              <a:t>considerations</a:t>
            </a:r>
            <a:endParaRPr sz="2100" b="1" dirty="0">
              <a:solidFill>
                <a:srgbClr val="43B6C5"/>
              </a:solidFill>
            </a:endParaRPr>
          </a:p>
          <a:p>
            <a:pPr marL="457200" lvl="0" indent="-330200" algn="l" rtl="0">
              <a:spcBef>
                <a:spcPts val="1600"/>
              </a:spcBef>
              <a:spcAft>
                <a:spcPts val="0"/>
              </a:spcAft>
              <a:buSzPts val="1600"/>
              <a:buChar char="●"/>
            </a:pPr>
            <a:r>
              <a:rPr lang="es-CO" dirty="0" err="1"/>
              <a:t>The</a:t>
            </a:r>
            <a:r>
              <a:rPr lang="es-CO" dirty="0"/>
              <a:t> </a:t>
            </a:r>
            <a:r>
              <a:rPr lang="es-CO" dirty="0" err="1"/>
              <a:t>following</a:t>
            </a:r>
            <a:r>
              <a:rPr lang="es-CO" dirty="0"/>
              <a:t> </a:t>
            </a:r>
            <a:r>
              <a:rPr lang="es-CO" dirty="0" err="1"/>
              <a:t>dataset</a:t>
            </a:r>
            <a:r>
              <a:rPr lang="es-CO" dirty="0"/>
              <a:t> </a:t>
            </a:r>
            <a:r>
              <a:rPr lang="es-CO" dirty="0" err="1"/>
              <a:t>library</a:t>
            </a:r>
            <a:r>
              <a:rPr lang="es-CO" dirty="0"/>
              <a:t> </a:t>
            </a:r>
            <a:r>
              <a:rPr lang="es-CO" dirty="0" err="1"/>
              <a:t>was</a:t>
            </a:r>
            <a:r>
              <a:rPr lang="es-CO" dirty="0"/>
              <a:t> </a:t>
            </a:r>
            <a:r>
              <a:rPr lang="es-CO" dirty="0" err="1"/>
              <a:t>considered</a:t>
            </a:r>
            <a:r>
              <a:rPr lang="es-CO" dirty="0"/>
              <a:t>:	</a:t>
            </a:r>
            <a:r>
              <a:rPr lang="es-CO" dirty="0">
                <a:hlinkClick r:id="rId3"/>
              </a:rPr>
              <a:t>https://archive.org/details/stackexchange</a:t>
            </a:r>
            <a:endParaRPr lang="es-CO" dirty="0"/>
          </a:p>
          <a:p>
            <a:pPr marL="457200" lvl="0" indent="-330200" algn="l" rtl="0">
              <a:spcBef>
                <a:spcPts val="1600"/>
              </a:spcBef>
              <a:spcAft>
                <a:spcPts val="0"/>
              </a:spcAft>
              <a:buSzPts val="1600"/>
              <a:buChar char="●"/>
            </a:pPr>
            <a:r>
              <a:rPr lang="es-CO" dirty="0" err="1"/>
              <a:t>Within</a:t>
            </a:r>
            <a:r>
              <a:rPr lang="es-CO" dirty="0"/>
              <a:t> </a:t>
            </a:r>
            <a:r>
              <a:rPr lang="es-CO" dirty="0" err="1"/>
              <a:t>this</a:t>
            </a:r>
            <a:r>
              <a:rPr lang="es-CO" dirty="0"/>
              <a:t> </a:t>
            </a:r>
            <a:r>
              <a:rPr lang="es-CO" dirty="0" err="1"/>
              <a:t>library</a:t>
            </a:r>
            <a:r>
              <a:rPr lang="es-CO" dirty="0"/>
              <a:t>, </a:t>
            </a:r>
            <a:r>
              <a:rPr lang="es-CO" dirty="0" err="1"/>
              <a:t>the</a:t>
            </a:r>
            <a:r>
              <a:rPr lang="es-CO" dirty="0"/>
              <a:t> </a:t>
            </a:r>
            <a:r>
              <a:rPr lang="es-CO" dirty="0" err="1"/>
              <a:t>following</a:t>
            </a:r>
            <a:r>
              <a:rPr lang="es-CO" dirty="0"/>
              <a:t> </a:t>
            </a:r>
            <a:r>
              <a:rPr lang="es-CO" dirty="0" err="1"/>
              <a:t>datasets</a:t>
            </a:r>
            <a:r>
              <a:rPr lang="es-CO" dirty="0"/>
              <a:t> </a:t>
            </a:r>
            <a:r>
              <a:rPr lang="es-CO" dirty="0" err="1"/>
              <a:t>were</a:t>
            </a:r>
            <a:r>
              <a:rPr lang="es-CO" dirty="0"/>
              <a:t> </a:t>
            </a:r>
            <a:r>
              <a:rPr lang="es-CO" dirty="0" err="1"/>
              <a:t>considered</a:t>
            </a:r>
            <a:r>
              <a:rPr lang="es-CO" dirty="0"/>
              <a:t> </a:t>
            </a:r>
            <a:r>
              <a:rPr lang="es-CO" dirty="0" err="1"/>
              <a:t>for</a:t>
            </a:r>
            <a:r>
              <a:rPr lang="es-CO" dirty="0"/>
              <a:t> </a:t>
            </a:r>
            <a:r>
              <a:rPr lang="es-CO" dirty="0" err="1"/>
              <a:t>the</a:t>
            </a:r>
            <a:r>
              <a:rPr lang="es-CO" dirty="0"/>
              <a:t> </a:t>
            </a:r>
            <a:r>
              <a:rPr lang="es-CO" dirty="0" err="1"/>
              <a:t>model</a:t>
            </a:r>
            <a:r>
              <a:rPr lang="es-CO" dirty="0"/>
              <a:t> </a:t>
            </a:r>
            <a:r>
              <a:rPr lang="es-CO" dirty="0" err="1"/>
              <a:t>development</a:t>
            </a:r>
            <a:r>
              <a:rPr lang="es-CO" dirty="0"/>
              <a:t>:</a:t>
            </a:r>
          </a:p>
          <a:p>
            <a:pPr lvl="1" indent="-330200">
              <a:spcBef>
                <a:spcPts val="0"/>
              </a:spcBef>
              <a:buSzPts val="1600"/>
              <a:buChar char="●"/>
            </a:pPr>
            <a:r>
              <a:rPr lang="es-CO" sz="1400" dirty="0" err="1"/>
              <a:t>Stack</a:t>
            </a:r>
            <a:r>
              <a:rPr lang="es-CO" sz="1400" dirty="0"/>
              <a:t> </a:t>
            </a:r>
            <a:r>
              <a:rPr lang="es-CO" sz="1400" dirty="0" err="1"/>
              <a:t>Overflow</a:t>
            </a:r>
            <a:r>
              <a:rPr lang="es-CO" sz="1400" dirty="0"/>
              <a:t> (20M </a:t>
            </a:r>
            <a:r>
              <a:rPr lang="es-CO" sz="1400" dirty="0" err="1"/>
              <a:t>questions</a:t>
            </a:r>
            <a:r>
              <a:rPr lang="es-CO" sz="1400" dirty="0"/>
              <a:t> </a:t>
            </a:r>
            <a:r>
              <a:rPr lang="es-CO" sz="1400" dirty="0" err="1"/>
              <a:t>approx</a:t>
            </a:r>
            <a:r>
              <a:rPr lang="es-CO" sz="1400" dirty="0"/>
              <a:t>)</a:t>
            </a:r>
          </a:p>
          <a:p>
            <a:pPr lvl="1" indent="-330200">
              <a:spcBef>
                <a:spcPts val="0"/>
              </a:spcBef>
              <a:buSzPts val="1600"/>
              <a:buChar char="●"/>
            </a:pPr>
            <a:r>
              <a:rPr lang="es-CO" sz="1400" dirty="0"/>
              <a:t>English </a:t>
            </a:r>
            <a:r>
              <a:rPr lang="es-CO" sz="1400" dirty="0" err="1"/>
              <a:t>Language</a:t>
            </a:r>
            <a:r>
              <a:rPr lang="es-CO" sz="1400" dirty="0"/>
              <a:t> (100k </a:t>
            </a:r>
            <a:r>
              <a:rPr lang="es-CO" sz="1400" dirty="0" err="1"/>
              <a:t>questions</a:t>
            </a:r>
            <a:r>
              <a:rPr lang="es-CO" sz="1400" dirty="0"/>
              <a:t> </a:t>
            </a:r>
            <a:r>
              <a:rPr lang="es-CO" sz="1400" dirty="0" err="1"/>
              <a:t>approx</a:t>
            </a:r>
            <a:r>
              <a:rPr lang="es-CO" sz="1400" dirty="0"/>
              <a:t>)</a:t>
            </a:r>
          </a:p>
          <a:p>
            <a:pPr lvl="1" indent="-330200">
              <a:spcBef>
                <a:spcPts val="0"/>
              </a:spcBef>
              <a:buSzPts val="1600"/>
              <a:buChar char="●"/>
            </a:pPr>
            <a:r>
              <a:rPr lang="es-CO" sz="1400" dirty="0" err="1"/>
              <a:t>Math</a:t>
            </a:r>
            <a:r>
              <a:rPr lang="es-CO" sz="1400" dirty="0"/>
              <a:t> (60k </a:t>
            </a:r>
            <a:r>
              <a:rPr lang="es-CO" sz="1400" dirty="0" err="1"/>
              <a:t>approx</a:t>
            </a:r>
            <a:r>
              <a:rPr lang="es-CO" sz="1400" dirty="0"/>
              <a:t>)</a:t>
            </a:r>
          </a:p>
          <a:p>
            <a:pPr lvl="1" indent="-330200">
              <a:spcBef>
                <a:spcPts val="0"/>
              </a:spcBef>
              <a:buSzPts val="1600"/>
              <a:buChar char="●"/>
            </a:pPr>
            <a:endParaRPr lang="es-CO" sz="1400" dirty="0"/>
          </a:p>
          <a:p>
            <a:pPr indent="-330200">
              <a:buSzPts val="1600"/>
            </a:pPr>
            <a:r>
              <a:rPr lang="es-CO" dirty="0" err="1"/>
              <a:t>GloVe</a:t>
            </a:r>
            <a:r>
              <a:rPr lang="es-CO" dirty="0"/>
              <a:t> </a:t>
            </a:r>
            <a:r>
              <a:rPr lang="es-CO" dirty="0" err="1"/>
              <a:t>pre-trained</a:t>
            </a:r>
            <a:r>
              <a:rPr lang="es-CO" dirty="0"/>
              <a:t> </a:t>
            </a:r>
            <a:r>
              <a:rPr lang="es-CO" dirty="0" err="1"/>
              <a:t>word</a:t>
            </a:r>
            <a:r>
              <a:rPr lang="es-CO" dirty="0"/>
              <a:t> </a:t>
            </a:r>
            <a:r>
              <a:rPr lang="es-CO" dirty="0" err="1"/>
              <a:t>embeddings</a:t>
            </a:r>
            <a:r>
              <a:rPr lang="es-CO" dirty="0"/>
              <a:t> </a:t>
            </a:r>
            <a:r>
              <a:rPr lang="es-CO" dirty="0" err="1"/>
              <a:t>of</a:t>
            </a:r>
            <a:r>
              <a:rPr lang="es-CO" dirty="0"/>
              <a:t> 300d</a:t>
            </a:r>
          </a:p>
          <a:p>
            <a:pPr indent="-330200">
              <a:buSzPts val="1600"/>
            </a:pPr>
            <a:r>
              <a:rPr lang="es-CO" dirty="0" err="1"/>
              <a:t>TensorHub</a:t>
            </a:r>
            <a:r>
              <a:rPr lang="es-CO" dirty="0"/>
              <a:t> </a:t>
            </a:r>
            <a:r>
              <a:rPr lang="es-CO" dirty="0" err="1"/>
              <a:t>pre-trained</a:t>
            </a:r>
            <a:r>
              <a:rPr lang="es-CO" dirty="0"/>
              <a:t> Word </a:t>
            </a:r>
            <a:r>
              <a:rPr lang="es-CO" dirty="0" err="1"/>
              <a:t>embeddings</a:t>
            </a:r>
            <a:r>
              <a:rPr lang="es-CO" dirty="0"/>
              <a:t> (Google), 128d</a:t>
            </a:r>
          </a:p>
          <a:p>
            <a:pPr indent="-330200">
              <a:buSzPts val="1600"/>
            </a:pPr>
            <a:endParaRPr lang="es-CO" sz="1600" dirty="0"/>
          </a:p>
        </p:txBody>
      </p:sp>
    </p:spTree>
    <p:extLst>
      <p:ext uri="{BB962C8B-B14F-4D97-AF65-F5344CB8AC3E}">
        <p14:creationId xmlns:p14="http://schemas.microsoft.com/office/powerpoint/2010/main" val="545056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 EDA</a:t>
            </a:r>
            <a:endParaRPr dirty="0"/>
          </a:p>
        </p:txBody>
      </p:sp>
      <p:sp>
        <p:nvSpPr>
          <p:cNvPr id="99" name="Google Shape;99;p16"/>
          <p:cNvSpPr txBox="1">
            <a:spLocks noGrp="1"/>
          </p:cNvSpPr>
          <p:nvPr>
            <p:ph type="body" idx="1"/>
          </p:nvPr>
        </p:nvSpPr>
        <p:spPr>
          <a:xfrm>
            <a:off x="2335956" y="1324069"/>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sz="2100" b="1" dirty="0" err="1">
                <a:solidFill>
                  <a:srgbClr val="43B6C5"/>
                </a:solidFill>
              </a:rPr>
              <a:t>Labels</a:t>
            </a:r>
            <a:r>
              <a:rPr lang="es-CO" sz="2100" b="1" dirty="0">
                <a:solidFill>
                  <a:srgbClr val="43B6C5"/>
                </a:solidFill>
              </a:rPr>
              <a:t> </a:t>
            </a:r>
            <a:r>
              <a:rPr lang="es-CO" sz="2100" b="1" dirty="0" err="1">
                <a:solidFill>
                  <a:srgbClr val="43B6C5"/>
                </a:solidFill>
              </a:rPr>
              <a:t>proposed</a:t>
            </a:r>
            <a:r>
              <a:rPr lang="es-CO" sz="2100" b="1" dirty="0">
                <a:solidFill>
                  <a:srgbClr val="43B6C5"/>
                </a:solidFill>
              </a:rPr>
              <a:t> </a:t>
            </a:r>
            <a:r>
              <a:rPr lang="es-CO" sz="2100" b="1" dirty="0" err="1">
                <a:solidFill>
                  <a:srgbClr val="43B6C5"/>
                </a:solidFill>
              </a:rPr>
              <a:t>for</a:t>
            </a:r>
            <a:r>
              <a:rPr lang="es-CO" sz="2100" b="1" dirty="0">
                <a:solidFill>
                  <a:srgbClr val="43B6C5"/>
                </a:solidFill>
              </a:rPr>
              <a:t> </a:t>
            </a:r>
            <a:r>
              <a:rPr lang="es-CO" sz="2100" b="1" dirty="0" err="1">
                <a:solidFill>
                  <a:srgbClr val="43B6C5"/>
                </a:solidFill>
              </a:rPr>
              <a:t>questions</a:t>
            </a:r>
            <a:endParaRPr sz="2100" b="1" dirty="0">
              <a:solidFill>
                <a:srgbClr val="43B6C5"/>
              </a:solidFill>
            </a:endParaRPr>
          </a:p>
          <a:p>
            <a:r>
              <a:rPr lang="en-US" dirty="0"/>
              <a:t>Two main procedures to label the questions were proposed:</a:t>
            </a:r>
          </a:p>
          <a:p>
            <a:pPr lvl="1">
              <a:buFont typeface="+mj-lt"/>
              <a:buAutoNum type="arabicPeriod"/>
            </a:pPr>
            <a:r>
              <a:rPr lang="en-US" sz="1400" dirty="0"/>
              <a:t>Classification based on median score of questions: Based on median score, classify between "good" or "bad" questions. </a:t>
            </a:r>
          </a:p>
          <a:p>
            <a:pPr lvl="1">
              <a:buFont typeface="+mj-lt"/>
              <a:buAutoNum type="arabicPeriod"/>
            </a:pPr>
            <a:r>
              <a:rPr lang="en-US" sz="1400" dirty="0"/>
              <a:t>Classification based on a linear interpolation of scores of questions: Instead of just considering the median directly of scores, it was considered and interpolation between the scores in order to reduce the huge gap between a very good question (&gt; 300) and a regular question that was being classified as good (&gt; 1). </a:t>
            </a:r>
            <a:endParaRPr lang="es-CO" sz="1800" dirty="0"/>
          </a:p>
        </p:txBody>
      </p:sp>
    </p:spTree>
    <p:extLst>
      <p:ext uri="{BB962C8B-B14F-4D97-AF65-F5344CB8AC3E}">
        <p14:creationId xmlns:p14="http://schemas.microsoft.com/office/powerpoint/2010/main" val="4254209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 EDA</a:t>
            </a:r>
            <a:endParaRPr dirty="0"/>
          </a:p>
        </p:txBody>
      </p:sp>
      <p:sp>
        <p:nvSpPr>
          <p:cNvPr id="99" name="Google Shape;99;p16"/>
          <p:cNvSpPr txBox="1">
            <a:spLocks noGrp="1"/>
          </p:cNvSpPr>
          <p:nvPr>
            <p:ph type="body" idx="1"/>
          </p:nvPr>
        </p:nvSpPr>
        <p:spPr>
          <a:xfrm>
            <a:off x="2400250" y="1124044"/>
            <a:ext cx="5957885"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CO" sz="2100" b="1" dirty="0">
                <a:solidFill>
                  <a:srgbClr val="43B6C5"/>
                </a:solidFill>
              </a:rPr>
              <a:t>Time-Score </a:t>
            </a:r>
            <a:r>
              <a:rPr lang="en-US" sz="2100" b="1" dirty="0">
                <a:solidFill>
                  <a:srgbClr val="43B6C5"/>
                </a:solidFill>
              </a:rPr>
              <a:t>dependency</a:t>
            </a:r>
          </a:p>
          <a:p>
            <a:pPr indent="-330200">
              <a:buSzPts val="1600"/>
            </a:pPr>
            <a:endParaRPr lang="es-CO" sz="1600" dirty="0"/>
          </a:p>
          <a:p>
            <a:pPr indent="-330200">
              <a:buSzPts val="1600"/>
            </a:pPr>
            <a:endParaRPr lang="es-CO" sz="1600" dirty="0"/>
          </a:p>
        </p:txBody>
      </p:sp>
      <p:pic>
        <p:nvPicPr>
          <p:cNvPr id="5" name="Imagen 4" descr="Gráfico, Gráfico de líneas&#10;&#10;Descripción generada automáticamente">
            <a:extLst>
              <a:ext uri="{FF2B5EF4-FFF2-40B4-BE49-F238E27FC236}">
                <a16:creationId xmlns:a16="http://schemas.microsoft.com/office/drawing/2014/main" id="{0BAE6A13-963A-4B02-919D-8EB7013E8B14}"/>
              </a:ext>
            </a:extLst>
          </p:cNvPr>
          <p:cNvPicPr>
            <a:picLocks noChangeAspect="1"/>
          </p:cNvPicPr>
          <p:nvPr/>
        </p:nvPicPr>
        <p:blipFill>
          <a:blip r:embed="rId3"/>
          <a:stretch>
            <a:fillRect/>
          </a:stretch>
        </p:blipFill>
        <p:spPr>
          <a:xfrm>
            <a:off x="2797446" y="1652660"/>
            <a:ext cx="4560617" cy="2914890"/>
          </a:xfrm>
          <a:prstGeom prst="rect">
            <a:avLst/>
          </a:prstGeom>
        </p:spPr>
      </p:pic>
    </p:spTree>
    <p:extLst>
      <p:ext uri="{BB962C8B-B14F-4D97-AF65-F5344CB8AC3E}">
        <p14:creationId xmlns:p14="http://schemas.microsoft.com/office/powerpoint/2010/main" val="240261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 EDA –&gt; Pre-process </a:t>
            </a:r>
            <a:endParaRPr dirty="0"/>
          </a:p>
        </p:txBody>
      </p:sp>
      <p:sp>
        <p:nvSpPr>
          <p:cNvPr id="99" name="Google Shape;99;p16"/>
          <p:cNvSpPr txBox="1">
            <a:spLocks noGrp="1"/>
          </p:cNvSpPr>
          <p:nvPr>
            <p:ph type="body" idx="1"/>
          </p:nvPr>
        </p:nvSpPr>
        <p:spPr>
          <a:xfrm>
            <a:off x="2335956" y="1211350"/>
            <a:ext cx="5957885" cy="32606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100" b="1" dirty="0">
                <a:solidFill>
                  <a:srgbClr val="43B6C5"/>
                </a:solidFill>
              </a:rPr>
              <a:t>Dataset cleaning and parsing</a:t>
            </a:r>
          </a:p>
          <a:p>
            <a:pPr marL="139700" indent="0">
              <a:buNone/>
            </a:pPr>
            <a:endParaRPr lang="en-US" dirty="0"/>
          </a:p>
          <a:p>
            <a:r>
              <a:rPr lang="en-US" dirty="0"/>
              <a:t>Limitations: Large datasets that do not fit in memory</a:t>
            </a:r>
          </a:p>
          <a:p>
            <a:r>
              <a:rPr lang="en-US" dirty="0"/>
              <a:t>All punctuations and non-alphanumeric characters were removed</a:t>
            </a:r>
          </a:p>
          <a:p>
            <a:r>
              <a:rPr lang="en-US" dirty="0"/>
              <a:t>From the information of a question, the following were considered during training:</a:t>
            </a:r>
          </a:p>
          <a:p>
            <a:pPr lvl="1">
              <a:spcBef>
                <a:spcPts val="0"/>
              </a:spcBef>
            </a:pPr>
            <a:r>
              <a:rPr lang="en-US" sz="1400" dirty="0"/>
              <a:t>Title: The question itself</a:t>
            </a:r>
          </a:p>
          <a:p>
            <a:pPr lvl="1">
              <a:spcBef>
                <a:spcPts val="0"/>
              </a:spcBef>
            </a:pPr>
            <a:r>
              <a:rPr lang="en-US" sz="1400" dirty="0"/>
              <a:t>Tags: Questions tags referring to the topic of the question</a:t>
            </a:r>
          </a:p>
          <a:p>
            <a:pPr lvl="1">
              <a:spcBef>
                <a:spcPts val="0"/>
              </a:spcBef>
            </a:pPr>
            <a:r>
              <a:rPr lang="en-US" sz="1400" dirty="0"/>
              <a:t>Year: The year where the question was made</a:t>
            </a:r>
          </a:p>
          <a:p>
            <a:pPr lvl="1">
              <a:spcBef>
                <a:spcPts val="0"/>
              </a:spcBef>
            </a:pPr>
            <a:endParaRPr lang="en-US" dirty="0"/>
          </a:p>
          <a:p>
            <a:r>
              <a:rPr lang="en-US" dirty="0"/>
              <a:t>Final Label (Binary score 0/1): Given the high time-dependency of each question, </a:t>
            </a:r>
            <a:r>
              <a:rPr lang="en-US" b="1" dirty="0"/>
              <a:t>the score of a question was found compared to the median interpolation of that year</a:t>
            </a:r>
          </a:p>
        </p:txBody>
      </p:sp>
    </p:spTree>
    <p:extLst>
      <p:ext uri="{BB962C8B-B14F-4D97-AF65-F5344CB8AC3E}">
        <p14:creationId xmlns:p14="http://schemas.microsoft.com/office/powerpoint/2010/main" val="3503644946"/>
      </p:ext>
    </p:extLst>
  </p:cSld>
  <p:clrMapOvr>
    <a:masterClrMapping/>
  </p:clrMapOvr>
</p:sld>
</file>

<file path=ppt/theme/theme1.xml><?xml version="1.0" encoding="utf-8"?>
<a:theme xmlns:a="http://schemas.openxmlformats.org/drawingml/2006/main" name="Factored">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TotalTime>
  <Words>1900</Words>
  <Application>Microsoft Office PowerPoint</Application>
  <PresentationFormat>Presentación en pantalla (16:9)</PresentationFormat>
  <Paragraphs>241</Paragraphs>
  <Slides>32</Slides>
  <Notes>32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32</vt:i4>
      </vt:variant>
    </vt:vector>
  </HeadingPairs>
  <TitlesOfParts>
    <vt:vector size="36" baseType="lpstr">
      <vt:lpstr>Raleway</vt:lpstr>
      <vt:lpstr>Arial</vt:lpstr>
      <vt:lpstr>Lato</vt:lpstr>
      <vt:lpstr>Factored</vt:lpstr>
      <vt:lpstr>Question Evaluator and Recommender</vt:lpstr>
      <vt:lpstr>Overview</vt:lpstr>
      <vt:lpstr>Overview</vt:lpstr>
      <vt:lpstr>1. Motivation</vt:lpstr>
      <vt:lpstr>Overview</vt:lpstr>
      <vt:lpstr>2. EDA</vt:lpstr>
      <vt:lpstr>2. EDA</vt:lpstr>
      <vt:lpstr>2. EDA</vt:lpstr>
      <vt:lpstr>2. EDA –&gt; Pre-process </vt:lpstr>
      <vt:lpstr>2. EDA –&gt; Pre-process </vt:lpstr>
      <vt:lpstr>2. EDA –&gt; Pre-process </vt:lpstr>
      <vt:lpstr>Overview</vt:lpstr>
      <vt:lpstr>Baseline Model: Simple RNN</vt:lpstr>
      <vt:lpstr>3. Baseline Model: Simple RNN</vt:lpstr>
      <vt:lpstr>Model Iterations</vt:lpstr>
      <vt:lpstr>3. Naïve Bayes </vt:lpstr>
      <vt:lpstr>3. k-NN classification</vt:lpstr>
      <vt:lpstr>3. Complex RNN Model - Stack</vt:lpstr>
      <vt:lpstr>3. Complex RNN Model - Math</vt:lpstr>
      <vt:lpstr>3. Complex RNN Model - Math</vt:lpstr>
      <vt:lpstr>3. Complex RNN Model - Math</vt:lpstr>
      <vt:lpstr>3. Complex RNN Model - Math</vt:lpstr>
      <vt:lpstr>Overview</vt:lpstr>
      <vt:lpstr>4. Final Results / Interpretability</vt:lpstr>
      <vt:lpstr>Overview</vt:lpstr>
      <vt:lpstr>5. REST API</vt:lpstr>
      <vt:lpstr>5. REST API</vt:lpstr>
      <vt:lpstr>Overview</vt:lpstr>
      <vt:lpstr>6. Conclusions</vt:lpstr>
      <vt:lpstr>Overview</vt:lpstr>
      <vt:lpstr>6. Future Work</vt:lpstr>
      <vt:lpstr>Cristian del Toro David Ávila  Factored Training Program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Question Evaluator and Recommender</dc:title>
  <dc:creator>DAVID ÁVILA</dc:creator>
  <cp:lastModifiedBy>David Miguel Avila Cruz</cp:lastModifiedBy>
  <cp:revision>33</cp:revision>
  <dcterms:modified xsi:type="dcterms:W3CDTF">2020-12-10T15:58:26Z</dcterms:modified>
</cp:coreProperties>
</file>